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9" r:id="rId1"/>
    <p:sldMasterId id="2147483740" r:id="rId2"/>
    <p:sldMasterId id="2147483741" r:id="rId3"/>
    <p:sldMasterId id="2147483742" r:id="rId4"/>
    <p:sldMasterId id="2147483743" r:id="rId5"/>
    <p:sldMasterId id="2147483744" r:id="rId6"/>
    <p:sldMasterId id="2147483745" r:id="rId7"/>
    <p:sldMasterId id="2147483746" r:id="rId8"/>
    <p:sldMasterId id="2147483747" r:id="rId9"/>
  </p:sldMasterIdLst>
  <p:notesMasterIdLst>
    <p:notesMasterId r:id="rId159"/>
  </p:notesMasterIdLst>
  <p:sldIdLst>
    <p:sldId id="256" r:id="rId10"/>
    <p:sldId id="257" r:id="rId11"/>
    <p:sldId id="258" r:id="rId12"/>
    <p:sldId id="259" r:id="rId13"/>
    <p:sldId id="261" r:id="rId14"/>
    <p:sldId id="262" r:id="rId15"/>
    <p:sldId id="263" r:id="rId16"/>
    <p:sldId id="264" r:id="rId17"/>
    <p:sldId id="265" r:id="rId18"/>
    <p:sldId id="266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</p:sldIdLst>
  <p:sldSz cx="9144000" cy="6858000" type="screen4x3"/>
  <p:notesSz cx="6858000" cy="9144000"/>
  <p:embeddedFontLst>
    <p:embeddedFont>
      <p:font typeface="Homemade Apple" panose="020B0604020202020204" charset="0"/>
      <p:regular r:id="rId160"/>
    </p:embeddedFont>
    <p:embeddedFont>
      <p:font typeface="Impact" panose="020B0806030902050204" pitchFamily="34" charset="0"/>
      <p:regular r:id="rId161"/>
    </p:embeddedFont>
    <p:embeddedFont>
      <p:font typeface="Indie Flower" panose="020B0604020202020204" charset="0"/>
      <p:regular r:id="rId162"/>
    </p:embeddedFont>
    <p:embeddedFont>
      <p:font typeface="Lato" panose="020F0502020204030203" pitchFamily="34" charset="0"/>
      <p:regular r:id="rId163"/>
      <p:bold r:id="rId164"/>
      <p:italic r:id="rId165"/>
      <p:boldItalic r:id="rId166"/>
    </p:embeddedFont>
    <p:embeddedFont>
      <p:font typeface="Nothing You Could Do" panose="020B0604020202020204" charset="0"/>
      <p:regular r:id="rId167"/>
    </p:embeddedFont>
    <p:embeddedFont>
      <p:font typeface="Open Sans" panose="020B0606030504020204" pitchFamily="34" charset="0"/>
      <p:regular r:id="rId168"/>
      <p:bold r:id="rId169"/>
      <p:italic r:id="rId170"/>
      <p:boldItalic r:id="rId171"/>
    </p:embeddedFont>
    <p:embeddedFont>
      <p:font typeface="Oswald" panose="00000500000000000000" pitchFamily="2" charset="0"/>
      <p:regular r:id="rId172"/>
      <p:bold r:id="rId173"/>
    </p:embeddedFont>
    <p:embeddedFont>
      <p:font typeface="Pacifico" panose="00000500000000000000" pitchFamily="2" charset="0"/>
      <p:regular r:id="rId174"/>
    </p:embeddedFont>
    <p:embeddedFont>
      <p:font typeface="Roboto" panose="02000000000000000000" pitchFamily="2" charset="0"/>
      <p:regular r:id="rId175"/>
      <p:bold r:id="rId176"/>
      <p:italic r:id="rId177"/>
      <p:boldItalic r:id="rId178"/>
    </p:embeddedFont>
    <p:embeddedFont>
      <p:font typeface="Roboto Condensed" panose="02000000000000000000" pitchFamily="2" charset="0"/>
      <p:regular r:id="rId179"/>
      <p:bold r:id="rId180"/>
      <p:italic r:id="rId181"/>
      <p:boldItalic r:id="rId1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A48A52-91F0-4172-B4AB-7B97A2908CFB}">
  <a:tblStyle styleId="{E7A48A52-91F0-4172-B4AB-7B97A2908C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E399CAF-8C00-4744-8F5D-23CCBB32A7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59" Type="http://schemas.openxmlformats.org/officeDocument/2006/relationships/notesMaster" Target="notesMasters/notesMaster1.xml"/><Relationship Id="rId170" Type="http://schemas.openxmlformats.org/officeDocument/2006/relationships/font" Target="fonts/font11.fntdata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53" Type="http://schemas.openxmlformats.org/officeDocument/2006/relationships/slide" Target="slides/slide44.xml"/><Relationship Id="rId74" Type="http://schemas.openxmlformats.org/officeDocument/2006/relationships/slide" Target="slides/slide65.xml"/><Relationship Id="rId128" Type="http://schemas.openxmlformats.org/officeDocument/2006/relationships/slide" Target="slides/slide119.xml"/><Relationship Id="rId149" Type="http://schemas.openxmlformats.org/officeDocument/2006/relationships/slide" Target="slides/slide140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6.xml"/><Relationship Id="rId160" Type="http://schemas.openxmlformats.org/officeDocument/2006/relationships/font" Target="fonts/font1.fntdata"/><Relationship Id="rId181" Type="http://schemas.openxmlformats.org/officeDocument/2006/relationships/font" Target="fonts/font22.fntdata"/><Relationship Id="rId22" Type="http://schemas.openxmlformats.org/officeDocument/2006/relationships/slide" Target="slides/slide13.xml"/><Relationship Id="rId43" Type="http://schemas.openxmlformats.org/officeDocument/2006/relationships/slide" Target="slides/slide34.xml"/><Relationship Id="rId64" Type="http://schemas.openxmlformats.org/officeDocument/2006/relationships/slide" Target="slides/slide55.xml"/><Relationship Id="rId118" Type="http://schemas.openxmlformats.org/officeDocument/2006/relationships/slide" Target="slides/slide109.xml"/><Relationship Id="rId139" Type="http://schemas.openxmlformats.org/officeDocument/2006/relationships/slide" Target="slides/slide130.xml"/><Relationship Id="rId85" Type="http://schemas.openxmlformats.org/officeDocument/2006/relationships/slide" Target="slides/slide76.xml"/><Relationship Id="rId150" Type="http://schemas.openxmlformats.org/officeDocument/2006/relationships/slide" Target="slides/slide141.xml"/><Relationship Id="rId171" Type="http://schemas.openxmlformats.org/officeDocument/2006/relationships/font" Target="fonts/font12.fntdata"/><Relationship Id="rId12" Type="http://schemas.openxmlformats.org/officeDocument/2006/relationships/slide" Target="slides/slide3.xml"/><Relationship Id="rId33" Type="http://schemas.openxmlformats.org/officeDocument/2006/relationships/slide" Target="slides/slide24.xml"/><Relationship Id="rId108" Type="http://schemas.openxmlformats.org/officeDocument/2006/relationships/slide" Target="slides/slide99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5" Type="http://schemas.openxmlformats.org/officeDocument/2006/relationships/slide" Target="slides/slide66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61" Type="http://schemas.openxmlformats.org/officeDocument/2006/relationships/font" Target="fonts/font2.fntdata"/><Relationship Id="rId182" Type="http://schemas.openxmlformats.org/officeDocument/2006/relationships/font" Target="fonts/font23.fntdata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5" Type="http://schemas.openxmlformats.org/officeDocument/2006/relationships/slide" Target="slides/slide56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51" Type="http://schemas.openxmlformats.org/officeDocument/2006/relationships/slide" Target="slides/slide142.xml"/><Relationship Id="rId172" Type="http://schemas.openxmlformats.org/officeDocument/2006/relationships/font" Target="fonts/font13.fntdata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slide" Target="slides/slide132.xml"/><Relationship Id="rId146" Type="http://schemas.openxmlformats.org/officeDocument/2006/relationships/slide" Target="slides/slide137.xml"/><Relationship Id="rId167" Type="http://schemas.openxmlformats.org/officeDocument/2006/relationships/font" Target="fonts/font8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162" Type="http://schemas.openxmlformats.org/officeDocument/2006/relationships/font" Target="fonts/font3.fntdata"/><Relationship Id="rId18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157" Type="http://schemas.openxmlformats.org/officeDocument/2006/relationships/slide" Target="slides/slide148.xml"/><Relationship Id="rId178" Type="http://schemas.openxmlformats.org/officeDocument/2006/relationships/font" Target="fonts/font19.fntdata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52" Type="http://schemas.openxmlformats.org/officeDocument/2006/relationships/slide" Target="slides/slide143.xml"/><Relationship Id="rId173" Type="http://schemas.openxmlformats.org/officeDocument/2006/relationships/font" Target="fonts/font14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openxmlformats.org/officeDocument/2006/relationships/slide" Target="slides/slide138.xml"/><Relationship Id="rId168" Type="http://schemas.openxmlformats.org/officeDocument/2006/relationships/font" Target="fonts/font9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slide" Target="slides/slide133.xml"/><Relationship Id="rId163" Type="http://schemas.openxmlformats.org/officeDocument/2006/relationships/font" Target="fonts/font4.fntdata"/><Relationship Id="rId184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158" Type="http://schemas.openxmlformats.org/officeDocument/2006/relationships/slide" Target="slides/slide149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3" Type="http://schemas.openxmlformats.org/officeDocument/2006/relationships/slide" Target="slides/slide144.xml"/><Relationship Id="rId174" Type="http://schemas.openxmlformats.org/officeDocument/2006/relationships/font" Target="fonts/font15.fntdata"/><Relationship Id="rId179" Type="http://schemas.openxmlformats.org/officeDocument/2006/relationships/font" Target="fonts/font20.fntdata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slide" Target="slides/slide134.xml"/><Relationship Id="rId148" Type="http://schemas.openxmlformats.org/officeDocument/2006/relationships/slide" Target="slides/slide139.xml"/><Relationship Id="rId164" Type="http://schemas.openxmlformats.org/officeDocument/2006/relationships/font" Target="fonts/font5.fntdata"/><Relationship Id="rId169" Type="http://schemas.openxmlformats.org/officeDocument/2006/relationships/font" Target="fonts/font10.fntdata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font" Target="fonts/font21.fntdata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54" Type="http://schemas.openxmlformats.org/officeDocument/2006/relationships/slide" Target="slides/slide145.xml"/><Relationship Id="rId175" Type="http://schemas.openxmlformats.org/officeDocument/2006/relationships/font" Target="fonts/font16.fntdata"/><Relationship Id="rId16" Type="http://schemas.openxmlformats.org/officeDocument/2006/relationships/slide" Target="slides/slide7.xml"/><Relationship Id="rId37" Type="http://schemas.openxmlformats.org/officeDocument/2006/relationships/slide" Target="slides/slide28.xml"/><Relationship Id="rId58" Type="http://schemas.openxmlformats.org/officeDocument/2006/relationships/slide" Target="slides/slide49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44" Type="http://schemas.openxmlformats.org/officeDocument/2006/relationships/slide" Target="slides/slide135.xml"/><Relationship Id="rId90" Type="http://schemas.openxmlformats.org/officeDocument/2006/relationships/slide" Target="slides/slide81.xml"/><Relationship Id="rId165" Type="http://schemas.openxmlformats.org/officeDocument/2006/relationships/font" Target="fonts/font6.fntdata"/><Relationship Id="rId186" Type="http://schemas.openxmlformats.org/officeDocument/2006/relationships/tableStyles" Target="tableStyles.xml"/><Relationship Id="rId27" Type="http://schemas.openxmlformats.org/officeDocument/2006/relationships/slide" Target="slides/slide18.xml"/><Relationship Id="rId48" Type="http://schemas.openxmlformats.org/officeDocument/2006/relationships/slide" Target="slides/slide39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34" Type="http://schemas.openxmlformats.org/officeDocument/2006/relationships/slide" Target="slides/slide125.xml"/><Relationship Id="rId80" Type="http://schemas.openxmlformats.org/officeDocument/2006/relationships/slide" Target="slides/slide71.xml"/><Relationship Id="rId155" Type="http://schemas.openxmlformats.org/officeDocument/2006/relationships/slide" Target="slides/slide146.xml"/><Relationship Id="rId176" Type="http://schemas.openxmlformats.org/officeDocument/2006/relationships/font" Target="fonts/font17.fntdata"/><Relationship Id="rId17" Type="http://schemas.openxmlformats.org/officeDocument/2006/relationships/slide" Target="slides/slide8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24" Type="http://schemas.openxmlformats.org/officeDocument/2006/relationships/slide" Target="slides/slide115.xml"/><Relationship Id="rId70" Type="http://schemas.openxmlformats.org/officeDocument/2006/relationships/slide" Target="slides/slide61.xml"/><Relationship Id="rId91" Type="http://schemas.openxmlformats.org/officeDocument/2006/relationships/slide" Target="slides/slide82.xml"/><Relationship Id="rId145" Type="http://schemas.openxmlformats.org/officeDocument/2006/relationships/slide" Target="slides/slide136.xml"/><Relationship Id="rId16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60" Type="http://schemas.openxmlformats.org/officeDocument/2006/relationships/slide" Target="slides/slide51.xml"/><Relationship Id="rId81" Type="http://schemas.openxmlformats.org/officeDocument/2006/relationships/slide" Target="slides/slide72.xml"/><Relationship Id="rId135" Type="http://schemas.openxmlformats.org/officeDocument/2006/relationships/slide" Target="slides/slide126.xml"/><Relationship Id="rId156" Type="http://schemas.openxmlformats.org/officeDocument/2006/relationships/slide" Target="slides/slide147.xml"/><Relationship Id="rId177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a51abf872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a51abf872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a51abf872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a51abf872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26f7b82b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26f7b82b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26f7b82bb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226f7b82bb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26f7b82bb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26f7b82bb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26f7b82bb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26f7b82bb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26f7b82bb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26f7b82bb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26f7b82b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226f7b82b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26f7b82bb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226f7b82bb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26f7b82bb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26f7b82bb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26f7b82bb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26f7b82bb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26f7b82bb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26f7b82bb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53465e4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53465e4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226f7b82b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226f7b82b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26f7b82bb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226f7b82bb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26f7b82bb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26f7b82bb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26f7b82bb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26f7b82bb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26f7b82bb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26f7b82bb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26f7b82bb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26f7b82bb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26f7b82bb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26f7b82bb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26f7b82bb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26f7b82bb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26f7b82b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226f7b82bb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26f7b82bb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26f7b82bb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253465e4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253465e4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26f7b82bb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26f7b82bb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26f7b82bb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26f7b82bb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26f7b82bb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26f7b82bb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26f7b82bb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26f7b82bb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26f7b82bb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26f7b82bb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7e151ed9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37e151ed9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7e151ed95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7e151ed95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7e151ed9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37e151ed9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7e151ed95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7e151ed95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37e151ed95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37e151ed95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253465e46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253465e46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7e151ed95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37e151ed95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37e151ed95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37e151ed95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6fcc12de8dd418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6fcc12de8dd418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91c07a2169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91c07a2169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91c07a2169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291c07a2169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91c07a216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91c07a216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91c07a216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99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91c07a216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80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291c07a216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99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291c07a2169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6fcc12de8dd418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6fcc12de8dd4188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6fcc12de8dd4188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6fcc12de8dd4188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253586f6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253586f6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6fcc12de8dd418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6fcc12de8dd418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322b9351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322b9351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322b9351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322b9351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322b9351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322b9351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322b9351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322b9351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2322b9351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2322b9351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322b9351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322b9351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322b9351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2322b9351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322b9351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2322b9351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3a6524578b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3a6524578b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f3516a7e_0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f3516a7e_0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253465e4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253465e46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53465e46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2253465e46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253465e46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2253465e46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253465e46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253465e46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62d6bf0f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862d6bf0f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253465e46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simplicity doesn’t necessarily mean make your UI sparse.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can a person who’s only used your product for 5 minutes understand what to do?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Simplicity for YOUR defined user -&gt; Simplicity for a year old is different than simplicity for an online ad buying tool.</a:t>
            </a:r>
            <a:endParaRPr/>
          </a:p>
        </p:txBody>
      </p:sp>
      <p:sp>
        <p:nvSpPr>
          <p:cNvPr id="622" name="Google Shape;622;g2253465e46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253465e46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2253465e46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53465e46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253465e46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a51abf872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a51abf872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a51abf872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a51abf872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a51abf8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a51abf8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a51abf872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a51abf872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253465e46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253465e46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253586f6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253586f6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253465e46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2253465e46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53465e4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53465e4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253465e46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2253465e46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253465e46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2253465e46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253586f6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2253586f6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253465e46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2253465e46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253586f6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2253586f6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253465e46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2253465e46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253586f6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253586f6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7e151ed95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7e151ed95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7e151ed95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7e151ed95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253465e46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253465e46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53465e4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53465e4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f3516a7e_0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f3516a7e_0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f3516a7e_0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f3516a7e_0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5f3516a7e_0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5f3516a7e_0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f3516a7e_0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5f3516a7e_0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f3516a7e_0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f3516a7e_0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f3516a7e_0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f3516a7e_0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6988ae5e_0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6988ae5e_0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f3516a7e_0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5f3516a7e_0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f3516a7e_0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5f3516a7e_0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f3516a7e_0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f3516a7e_0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7e151ed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7e151ed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7e151ed9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7e151ed9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253586f6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253586f6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5f3516a7e_0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5f3516a7e_0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ff4be96a04a09fb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ff4be96a04a09fb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5f3516a7e_0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5f3516a7e_0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f4be96a04a09fb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f4be96a04a09fb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7e151ed9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99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7e151ed9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f3516a7e_0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f3516a7e_0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f3516a7e_0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5f3516a7e_0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f3516a7e_0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f3516a7e_0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e151ed9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7e151ed9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26f7b82b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26f7b82b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7e151ed95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7e151ed95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7e151ed95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7e151ed95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7e151ed95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7e151ed95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7e151ed95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7e151ed95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7e151ed95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7e151ed95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7e151ed95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7e151ed95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862d6bf0f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862d6bf0f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a22ecdbcb_2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51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a22ecdbcb_2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7e151ed95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99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7e151ed95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55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7e151ed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7e151ed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253586f6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253586f6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862d6bf0f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862d6bf0f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862d6bf0f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862d6bf0f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7e151ed95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7e151ed95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7e151ed95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7e151ed95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26f7b82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26f7b82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7e151ed95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99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7e151ed95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80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862d6bf0f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99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862d6bf0f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862d6bf0f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99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862d6bf0f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65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26f7b82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26f7b82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253465e4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253465e4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26f7b82b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26f7b82b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26f7b82b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26f7b82b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26f7b82b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26f7b82b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91c07a2169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91c07a2169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862d6bf0f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862d6bf0f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862d6bf0f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862d6bf0f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26f7b82b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26f7b82b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26f7b82b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26f7b82b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26f7b82b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26f7b82b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26f7b82b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26f7b82b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a51abf872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a51abf872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26f7b82bb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26f7b82bb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26f7b82bb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26f7b82bb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226f7b82bb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226f7b82bb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26f7b82bb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26f7b82bb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26f7b82bb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26f7b82bb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26f7b82bb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26f7b82bb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226f7b82bb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226f7b82bb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26f7b82bb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26f7b82bb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26f7b82bb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26f7b82bb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26f7b82bb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26f7b82bb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69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0" y="466214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85800" y="4836036"/>
            <a:ext cx="77724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text">
  <p:cSld name="CUSTOM_34">
    <p:bg>
      <p:bgPr>
        <a:solidFill>
          <a:srgbClr val="FAFAFA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228700" y="753467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228700" y="1566657"/>
            <a:ext cx="284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 idx="2"/>
          </p:nvPr>
        </p:nvSpPr>
        <p:spPr>
          <a:xfrm>
            <a:off x="3126092" y="753467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3"/>
          </p:nvPr>
        </p:nvSpPr>
        <p:spPr>
          <a:xfrm>
            <a:off x="3126092" y="1566657"/>
            <a:ext cx="284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4"/>
          </p:nvPr>
        </p:nvSpPr>
        <p:spPr>
          <a:xfrm>
            <a:off x="6020792" y="753467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ubTitle" idx="5"/>
          </p:nvPr>
        </p:nvSpPr>
        <p:spPr>
          <a:xfrm>
            <a:off x="6020792" y="1566657"/>
            <a:ext cx="284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6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7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text - 2 column images">
  <p:cSld name="CUSTOM_35">
    <p:bg>
      <p:bgPr>
        <a:solidFill>
          <a:srgbClr val="FAFAF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228700" y="753467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228700" y="1566657"/>
            <a:ext cx="284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3204575" y="974233"/>
            <a:ext cx="2755800" cy="50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6091050" y="974233"/>
            <a:ext cx="2755800" cy="50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3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text - large image right">
  <p:cSld name="CUSTOM_36">
    <p:bg>
      <p:bgPr>
        <a:solidFill>
          <a:srgbClr val="FAFAFA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228700" y="753467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228700" y="1566657"/>
            <a:ext cx="284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3204575" y="974233"/>
            <a:ext cx="5642400" cy="50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2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3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text - 2 row images">
  <p:cSld name="CUSTOM_37">
    <p:bg>
      <p:bgPr>
        <a:solidFill>
          <a:srgbClr val="FAFAF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228700" y="753467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228700" y="1566657"/>
            <a:ext cx="284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204575" y="974233"/>
            <a:ext cx="5642400" cy="24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204575" y="3576851"/>
            <a:ext cx="5642400" cy="24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2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text - 4 grid image">
  <p:cSld name="CUSTOM_38">
    <p:bg>
      <p:bgPr>
        <a:solidFill>
          <a:srgbClr val="FAFAFA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28700" y="753467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228700" y="1566657"/>
            <a:ext cx="284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204575" y="974233"/>
            <a:ext cx="2745300" cy="24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3204575" y="3576863"/>
            <a:ext cx="2745300" cy="24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6083250" y="974233"/>
            <a:ext cx="2745300" cy="24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6083250" y="3576863"/>
            <a:ext cx="2745300" cy="24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2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3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with title">
  <p:cSld name="CUSTOM_39">
    <p:bg>
      <p:bgPr>
        <a:solidFill>
          <a:srgbClr val="FAFAFA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307550" y="974233"/>
            <a:ext cx="85197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228700" y="5475044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image with title">
  <p:cSld name="CUSTOM_40">
    <p:bg>
      <p:bgPr>
        <a:solidFill>
          <a:srgbClr val="FAFAFA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307550" y="974233"/>
            <a:ext cx="42036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4633925" y="974233"/>
            <a:ext cx="42036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228700" y="5475044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 idx="2"/>
          </p:nvPr>
        </p:nvSpPr>
        <p:spPr>
          <a:xfrm>
            <a:off x="4534777" y="5475044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image with title">
  <p:cSld name="CUSTOM_41">
    <p:bg>
      <p:bgPr>
        <a:solidFill>
          <a:srgbClr val="FAFAFA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3204575" y="974233"/>
            <a:ext cx="27558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6091050" y="974233"/>
            <a:ext cx="27558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318100" y="974233"/>
            <a:ext cx="27558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228700" y="5475033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2"/>
          </p:nvPr>
        </p:nvSpPr>
        <p:spPr>
          <a:xfrm>
            <a:off x="3126092" y="5475033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3"/>
          </p:nvPr>
        </p:nvSpPr>
        <p:spPr>
          <a:xfrm>
            <a:off x="6020792" y="5475033"/>
            <a:ext cx="284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text with title">
  <p:cSld name="CUSTOM_42">
    <p:bg>
      <p:bgPr>
        <a:solidFill>
          <a:srgbClr val="FAFAF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318100" y="974233"/>
            <a:ext cx="20442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2468400" y="974233"/>
            <a:ext cx="20442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4618700" y="974233"/>
            <a:ext cx="20442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6769000" y="974233"/>
            <a:ext cx="2044200" cy="450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228700" y="5475033"/>
            <a:ext cx="2133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 idx="2"/>
          </p:nvPr>
        </p:nvSpPr>
        <p:spPr>
          <a:xfrm>
            <a:off x="2379000" y="5475033"/>
            <a:ext cx="2133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3"/>
          </p:nvPr>
        </p:nvSpPr>
        <p:spPr>
          <a:xfrm>
            <a:off x="4529300" y="5475033"/>
            <a:ext cx="2133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4"/>
          </p:nvPr>
        </p:nvSpPr>
        <p:spPr>
          <a:xfrm>
            <a:off x="6679600" y="5475033"/>
            <a:ext cx="21336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5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Title Page Google Blue 500">
  <p:cSld name="TITLE_1">
    <p:bg>
      <p:bgPr>
        <a:solidFill>
          <a:srgbClr val="4285F4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90525" y="952500"/>
            <a:ext cx="703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1533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0" y="1503834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- Google Blue 500" type="tx">
  <p:cSld name="TITLE_AND_BODY">
    <p:bg>
      <p:bgPr>
        <a:solidFill>
          <a:srgbClr val="4285F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700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228700" y="3618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7BAAF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2"/>
          </p:nvPr>
        </p:nvSpPr>
        <p:spPr>
          <a:xfrm>
            <a:off x="4534777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3"/>
          </p:nvPr>
        </p:nvSpPr>
        <p:spPr>
          <a:xfrm>
            <a:off x="228700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4"/>
          </p:nvPr>
        </p:nvSpPr>
        <p:spPr>
          <a:xfrm>
            <a:off x="4534777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Title Page Google Yellow 500">
  <p:cSld name="CUSTOM_1">
    <p:bg>
      <p:bgPr>
        <a:solidFill>
          <a:srgbClr val="F4B400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90525" y="952500"/>
            <a:ext cx="703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- Google Yellow 500">
  <p:cSld name="CUSTOM_2">
    <p:bg>
      <p:bgPr>
        <a:solidFill>
          <a:srgbClr val="F4B40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228700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228700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2"/>
          </p:nvPr>
        </p:nvSpPr>
        <p:spPr>
          <a:xfrm>
            <a:off x="228700" y="3618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7CB4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title" idx="3"/>
          </p:nvPr>
        </p:nvSpPr>
        <p:spPr>
          <a:xfrm>
            <a:off x="4534777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4"/>
          </p:nvPr>
        </p:nvSpPr>
        <p:spPr>
          <a:xfrm>
            <a:off x="4534777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Title Page Google Green 500">
  <p:cSld name="CUSTOM_4">
    <p:bg>
      <p:bgPr>
        <a:solidFill>
          <a:srgbClr val="0F9D58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90525" y="952500"/>
            <a:ext cx="703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- Google Green 500">
  <p:cSld name="CUSTOM_4_1">
    <p:bg>
      <p:bgPr>
        <a:solidFill>
          <a:srgbClr val="0F9D58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228700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1"/>
          </p:nvPr>
        </p:nvSpPr>
        <p:spPr>
          <a:xfrm>
            <a:off x="228700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2"/>
          </p:nvPr>
        </p:nvSpPr>
        <p:spPr>
          <a:xfrm>
            <a:off x="228700" y="3618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57BB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 idx="3"/>
          </p:nvPr>
        </p:nvSpPr>
        <p:spPr>
          <a:xfrm>
            <a:off x="4534777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4"/>
          </p:nvPr>
        </p:nvSpPr>
        <p:spPr>
          <a:xfrm>
            <a:off x="4534777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31">
    <p:bg>
      <p:bgPr>
        <a:solidFill>
          <a:srgbClr val="4285F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390525" y="952500"/>
            <a:ext cx="703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Google Red 500" type="titleOnly">
  <p:cSld name="TITLE_ONLY">
    <p:bg>
      <p:bgPr>
        <a:solidFill>
          <a:srgbClr val="DB4437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90525" y="952500"/>
            <a:ext cx="703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Title Page Google Blue 500 1">
  <p:cSld name="CAPTION_ONLY">
    <p:bg>
      <p:bgPr>
        <a:solidFill>
          <a:srgbClr val="DB4437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90525" y="952500"/>
            <a:ext cx="703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- Google Red 500" type="blank">
  <p:cSld name="BLANK">
    <p:bg>
      <p:bgPr>
        <a:solidFill>
          <a:srgbClr val="DB4437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228700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1"/>
          </p:nvPr>
        </p:nvSpPr>
        <p:spPr>
          <a:xfrm>
            <a:off x="228700" y="3618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67C7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title" idx="2"/>
          </p:nvPr>
        </p:nvSpPr>
        <p:spPr>
          <a:xfrm>
            <a:off x="4534777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3"/>
          </p:nvPr>
        </p:nvSpPr>
        <p:spPr>
          <a:xfrm>
            <a:off x="228700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4"/>
          </p:nvPr>
        </p:nvSpPr>
        <p:spPr>
          <a:xfrm>
            <a:off x="4534777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Google Yellow 500">
  <p:cSld name="CUSTOM">
    <p:bg>
      <p:bgPr>
        <a:solidFill>
          <a:srgbClr val="F7CB4D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390525" y="952500"/>
            <a:ext cx="703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0"/>
            <a:ext cx="9144000" cy="153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0" y="1503834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Google Green 500">
  <p:cSld name="CUSTOM_3">
    <p:bg>
      <p:bgPr>
        <a:solidFill>
          <a:srgbClr val="0F9D58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90525" y="952500"/>
            <a:ext cx="7038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304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1533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0" y="1503834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5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/>
          <p:nvPr/>
        </p:nvSpPr>
        <p:spPr>
          <a:xfrm>
            <a:off x="0" y="0"/>
            <a:ext cx="9144000" cy="469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48"/>
          <p:cNvCxnSpPr/>
          <p:nvPr/>
        </p:nvCxnSpPr>
        <p:spPr>
          <a:xfrm>
            <a:off x="0" y="4662140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48"/>
          <p:cNvSpPr txBox="1">
            <a:spLocks noGrp="1"/>
          </p:cNvSpPr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subTitle" idx="1"/>
          </p:nvPr>
        </p:nvSpPr>
        <p:spPr>
          <a:xfrm>
            <a:off x="685800" y="4836036"/>
            <a:ext cx="77724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/>
          <p:nvPr/>
        </p:nvSpPr>
        <p:spPr>
          <a:xfrm>
            <a:off x="0" y="0"/>
            <a:ext cx="9144000" cy="1533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" name="Google Shape;216;p49"/>
          <p:cNvCxnSpPr/>
          <p:nvPr/>
        </p:nvCxnSpPr>
        <p:spPr>
          <a:xfrm>
            <a:off x="0" y="1503834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/>
          <p:nvPr/>
        </p:nvSpPr>
        <p:spPr>
          <a:xfrm>
            <a:off x="0" y="0"/>
            <a:ext cx="9144000" cy="153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" name="Google Shape;221;p50"/>
          <p:cNvCxnSpPr/>
          <p:nvPr/>
        </p:nvCxnSpPr>
        <p:spPr>
          <a:xfrm>
            <a:off x="0" y="1503834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50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/>
          <p:nvPr/>
        </p:nvSpPr>
        <p:spPr>
          <a:xfrm>
            <a:off x="0" y="0"/>
            <a:ext cx="9144000" cy="1533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" name="Google Shape;227;p51"/>
          <p:cNvCxnSpPr/>
          <p:nvPr/>
        </p:nvCxnSpPr>
        <p:spPr>
          <a:xfrm>
            <a:off x="0" y="1503834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231" name="Google Shape;231;p52"/>
          <p:cNvSpPr/>
          <p:nvPr/>
        </p:nvSpPr>
        <p:spPr>
          <a:xfrm>
            <a:off x="4274" y="0"/>
            <a:ext cx="9144000" cy="58752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52"/>
          <p:cNvCxnSpPr/>
          <p:nvPr/>
        </p:nvCxnSpPr>
        <p:spPr>
          <a:xfrm>
            <a:off x="0" y="5845828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ally Blank Dark">
  <p:cSld name="Really Blank Dark">
    <p:bg>
      <p:bgPr>
        <a:solidFill>
          <a:srgbClr val="42424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4274" y="0"/>
            <a:ext cx="9144000" cy="58752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0" y="5845828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6"/>
          <p:cNvSpPr txBox="1">
            <a:spLocks noGrp="1"/>
          </p:cNvSpPr>
          <p:nvPr>
            <p:ph type="body" idx="1"/>
          </p:nvPr>
        </p:nvSpPr>
        <p:spPr>
          <a:xfrm>
            <a:off x="578644" y="1790700"/>
            <a:ext cx="75723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None/>
              <a:defRPr/>
            </a:lvl1pPr>
            <a:lvl2pPr marL="914400" lvl="1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/>
            </a:lvl2pPr>
            <a:lvl3pPr marL="1371600" lvl="2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/>
            </a:lvl3pPr>
            <a:lvl4pPr marL="1828800" lvl="3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/>
            </a:lvl4pPr>
            <a:lvl5pPr marL="2286000" lvl="4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/>
            </a:lvl5pPr>
            <a:lvl6pPr marL="2743200" lvl="5" indent="-3429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4" name="Google Shape;244;p58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5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59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60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60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6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2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0" name="Google Shape;260;p62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3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3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4"/>
          <p:cNvSpPr txBox="1">
            <a:spLocks noGrp="1"/>
          </p:cNvSpPr>
          <p:nvPr>
            <p:ph type="title"/>
          </p:nvPr>
        </p:nvSpPr>
        <p:spPr>
          <a:xfrm>
            <a:off x="390525" y="952500"/>
            <a:ext cx="7038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65" name="Google Shape;2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text">
  <p:cSld name="CUSTOM_34">
    <p:bg>
      <p:bgPr>
        <a:solidFill>
          <a:srgbClr val="FAFAFA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5"/>
          <p:cNvSpPr txBox="1">
            <a:spLocks noGrp="1"/>
          </p:cNvSpPr>
          <p:nvPr>
            <p:ph type="title"/>
          </p:nvPr>
        </p:nvSpPr>
        <p:spPr>
          <a:xfrm>
            <a:off x="228700" y="753467"/>
            <a:ext cx="28425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5"/>
          <p:cNvSpPr txBox="1">
            <a:spLocks noGrp="1"/>
          </p:cNvSpPr>
          <p:nvPr>
            <p:ph type="subTitle" idx="1"/>
          </p:nvPr>
        </p:nvSpPr>
        <p:spPr>
          <a:xfrm>
            <a:off x="228700" y="1566657"/>
            <a:ext cx="2842500" cy="45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65"/>
          <p:cNvSpPr txBox="1">
            <a:spLocks noGrp="1"/>
          </p:cNvSpPr>
          <p:nvPr>
            <p:ph type="title" idx="2"/>
          </p:nvPr>
        </p:nvSpPr>
        <p:spPr>
          <a:xfrm>
            <a:off x="3126092" y="753467"/>
            <a:ext cx="28425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5"/>
          <p:cNvSpPr txBox="1">
            <a:spLocks noGrp="1"/>
          </p:cNvSpPr>
          <p:nvPr>
            <p:ph type="subTitle" idx="3"/>
          </p:nvPr>
        </p:nvSpPr>
        <p:spPr>
          <a:xfrm>
            <a:off x="3126092" y="1566657"/>
            <a:ext cx="2842500" cy="45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5"/>
          <p:cNvSpPr txBox="1">
            <a:spLocks noGrp="1"/>
          </p:cNvSpPr>
          <p:nvPr>
            <p:ph type="title" idx="4"/>
          </p:nvPr>
        </p:nvSpPr>
        <p:spPr>
          <a:xfrm>
            <a:off x="6020792" y="753467"/>
            <a:ext cx="28425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65"/>
          <p:cNvSpPr txBox="1">
            <a:spLocks noGrp="1"/>
          </p:cNvSpPr>
          <p:nvPr>
            <p:ph type="subTitle" idx="5"/>
          </p:nvPr>
        </p:nvSpPr>
        <p:spPr>
          <a:xfrm>
            <a:off x="6020792" y="1566657"/>
            <a:ext cx="2842500" cy="45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65"/>
          <p:cNvSpPr txBox="1">
            <a:spLocks noGrp="1"/>
          </p:cNvSpPr>
          <p:nvPr>
            <p:ph type="subTitle" idx="6"/>
          </p:nvPr>
        </p:nvSpPr>
        <p:spPr>
          <a:xfrm>
            <a:off x="228700" y="260267"/>
            <a:ext cx="38949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5"/>
          <p:cNvSpPr txBox="1">
            <a:spLocks noGrp="1"/>
          </p:cNvSpPr>
          <p:nvPr>
            <p:ph type="subTitle" idx="7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ue">
  <p:cSld name="TITLE_2">
    <p:bg>
      <p:bgPr>
        <a:solidFill>
          <a:srgbClr val="4285F4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subTitle" idx="1"/>
          </p:nvPr>
        </p:nvSpPr>
        <p:spPr>
          <a:xfrm>
            <a:off x="2868250" y="3579830"/>
            <a:ext cx="61419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6DAFC"/>
              </a:buClr>
              <a:buSzPts val="1400"/>
              <a:buNone/>
              <a:defRPr sz="1400">
                <a:solidFill>
                  <a:srgbClr val="C6DAF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DAFC"/>
              </a:buClr>
              <a:buSzPts val="1400"/>
              <a:buNone/>
              <a:defRPr sz="1400">
                <a:solidFill>
                  <a:srgbClr val="C6DAF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DAFC"/>
              </a:buClr>
              <a:buSzPts val="1400"/>
              <a:buNone/>
              <a:defRPr sz="1400">
                <a:solidFill>
                  <a:srgbClr val="C6DAF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DAFC"/>
              </a:buClr>
              <a:buSzPts val="1400"/>
              <a:buNone/>
              <a:defRPr sz="1400">
                <a:solidFill>
                  <a:srgbClr val="C6DAF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DAFC"/>
              </a:buClr>
              <a:buSzPts val="1400"/>
              <a:buNone/>
              <a:defRPr sz="1400">
                <a:solidFill>
                  <a:srgbClr val="C6DAF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DAFC"/>
              </a:buClr>
              <a:buSzPts val="1400"/>
              <a:buNone/>
              <a:defRPr sz="1400">
                <a:solidFill>
                  <a:srgbClr val="C6DAF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DAFC"/>
              </a:buClr>
              <a:buSzPts val="1400"/>
              <a:buNone/>
              <a:defRPr sz="1400">
                <a:solidFill>
                  <a:srgbClr val="C6DAF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DAFC"/>
              </a:buClr>
              <a:buSzPts val="1400"/>
              <a:buNone/>
              <a:defRPr sz="1400">
                <a:solidFill>
                  <a:srgbClr val="C6DAF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DAFC"/>
              </a:buClr>
              <a:buSzPts val="1400"/>
              <a:buNone/>
              <a:defRPr sz="1400">
                <a:solidFill>
                  <a:srgbClr val="C6DAFC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66"/>
          <p:cNvSpPr txBox="1">
            <a:spLocks noGrp="1"/>
          </p:cNvSpPr>
          <p:nvPr>
            <p:ph type="ctrTitle"/>
          </p:nvPr>
        </p:nvSpPr>
        <p:spPr>
          <a:xfrm>
            <a:off x="2850250" y="1910093"/>
            <a:ext cx="6141900" cy="18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278" name="Google Shape;278;p66"/>
          <p:cNvCxnSpPr>
            <a:stCxn id="279" idx="0"/>
            <a:endCxn id="279" idx="0"/>
          </p:cNvCxnSpPr>
          <p:nvPr/>
        </p:nvCxnSpPr>
        <p:spPr>
          <a:xfrm>
            <a:off x="2449208" y="2343786"/>
            <a:ext cx="0" cy="21705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0" name="Google Shape;280;p66" descr="GoogleLogo_Standard_white-03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5753" y="3184617"/>
            <a:ext cx="1069066" cy="36657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7"/>
          <p:cNvSpPr txBox="1"/>
          <p:nvPr/>
        </p:nvSpPr>
        <p:spPr>
          <a:xfrm>
            <a:off x="778403" y="6449878"/>
            <a:ext cx="731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600">
                <a:solidFill>
                  <a:schemeClr val="dk1"/>
                </a:solidFill>
              </a:rPr>
              <a:t>Google Developers - developers.google.com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6" name="Google Shape;286;p68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6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gue Slide">
  <p:cSld name="Segue Slide">
    <p:bg>
      <p:bgPr>
        <a:solidFill>
          <a:schemeClr val="accent5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9"/>
          <p:cNvSpPr txBox="1">
            <a:spLocks noGrp="1"/>
          </p:cNvSpPr>
          <p:nvPr>
            <p:ph type="ctrTitle"/>
          </p:nvPr>
        </p:nvSpPr>
        <p:spPr>
          <a:xfrm>
            <a:off x="1044657" y="2565047"/>
            <a:ext cx="7647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290" name="Google Shape;290;p69"/>
          <p:cNvSpPr txBox="1">
            <a:spLocks noGrp="1"/>
          </p:cNvSpPr>
          <p:nvPr>
            <p:ph type="subTitle" idx="1"/>
          </p:nvPr>
        </p:nvSpPr>
        <p:spPr>
          <a:xfrm>
            <a:off x="1044656" y="4042207"/>
            <a:ext cx="7647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Open Sans"/>
              <a:buNone/>
              <a:defRPr sz="14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Open Sans"/>
              <a:buNone/>
              <a:defRPr sz="14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Open Sans"/>
              <a:buNone/>
              <a:defRPr sz="14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Open Sans"/>
              <a:buNone/>
              <a:defRPr sz="15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714500" marR="0" lvl="5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Open Sans"/>
              <a:buNone/>
              <a:defRPr sz="15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400" marR="0" lvl="6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Open Sans"/>
              <a:buNone/>
              <a:defRPr sz="15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2400300" marR="0" lvl="7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Open Sans"/>
              <a:buNone/>
              <a:defRPr sz="15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743200" marR="0" lvl="8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Open Sans"/>
              <a:buNone/>
              <a:defRPr sz="15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1" name="Google Shape;291;p69"/>
          <p:cNvSpPr/>
          <p:nvPr/>
        </p:nvSpPr>
        <p:spPr>
          <a:xfrm>
            <a:off x="-2382" y="1187451"/>
            <a:ext cx="1828086" cy="919163"/>
          </a:xfrm>
          <a:custGeom>
            <a:avLst/>
            <a:gdLst/>
            <a:ahLst/>
            <a:cxnLst/>
            <a:rect l="l" t="t" r="r" b="b"/>
            <a:pathLst>
              <a:path w="764" h="288" extrusionOk="0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69"/>
          <p:cNvGrpSpPr/>
          <p:nvPr/>
        </p:nvGrpSpPr>
        <p:grpSpPr>
          <a:xfrm>
            <a:off x="1144442" y="1344612"/>
            <a:ext cx="567875" cy="598481"/>
            <a:chOff x="417512" y="-3175"/>
            <a:chExt cx="3082926" cy="2436812"/>
          </a:xfrm>
        </p:grpSpPr>
        <p:grpSp>
          <p:nvGrpSpPr>
            <p:cNvPr id="293" name="Google Shape;293;p69"/>
            <p:cNvGrpSpPr/>
            <p:nvPr/>
          </p:nvGrpSpPr>
          <p:grpSpPr>
            <a:xfrm>
              <a:off x="2074863" y="-3175"/>
              <a:ext cx="1425575" cy="2436812"/>
              <a:chOff x="2074863" y="-3175"/>
              <a:chExt cx="1425575" cy="2436812"/>
            </a:xfrm>
          </p:grpSpPr>
          <p:sp>
            <p:nvSpPr>
              <p:cNvPr id="294" name="Google Shape;294;p69"/>
              <p:cNvSpPr/>
              <p:nvPr/>
            </p:nvSpPr>
            <p:spPr>
              <a:xfrm>
                <a:off x="2074863" y="1008062"/>
                <a:ext cx="1425575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0" extrusionOk="0">
                    <a:moveTo>
                      <a:pt x="170" y="29"/>
                    </a:moveTo>
                    <a:cubicBezTo>
                      <a:pt x="174" y="37"/>
                      <a:pt x="176" y="46"/>
                      <a:pt x="176" y="55"/>
                    </a:cubicBezTo>
                    <a:cubicBezTo>
                      <a:pt x="176" y="66"/>
                      <a:pt x="173" y="76"/>
                      <a:pt x="168" y="85"/>
                    </a:cubicBezTo>
                    <a:cubicBezTo>
                      <a:pt x="163" y="93"/>
                      <a:pt x="8" y="352"/>
                      <a:pt x="8" y="352"/>
                    </a:cubicBezTo>
                    <a:cubicBezTo>
                      <a:pt x="0" y="366"/>
                      <a:pt x="11" y="380"/>
                      <a:pt x="21" y="380"/>
                    </a:cubicBezTo>
                    <a:cubicBezTo>
                      <a:pt x="163" y="380"/>
                      <a:pt x="163" y="380"/>
                      <a:pt x="163" y="380"/>
                    </a:cubicBezTo>
                    <a:cubicBezTo>
                      <a:pt x="185" y="380"/>
                      <a:pt x="204" y="366"/>
                      <a:pt x="213" y="351"/>
                    </a:cubicBezTo>
                    <a:cubicBezTo>
                      <a:pt x="213" y="351"/>
                      <a:pt x="369" y="89"/>
                      <a:pt x="372" y="82"/>
                    </a:cubicBezTo>
                    <a:cubicBezTo>
                      <a:pt x="376" y="76"/>
                      <a:pt x="380" y="65"/>
                      <a:pt x="380" y="55"/>
                    </a:cubicBezTo>
                    <a:cubicBezTo>
                      <a:pt x="380" y="25"/>
                      <a:pt x="355" y="0"/>
                      <a:pt x="325" y="0"/>
                    </a:cubicBezTo>
                    <a:lnTo>
                      <a:pt x="170" y="29"/>
                    </a:lnTo>
                    <a:close/>
                  </a:path>
                </a:pathLst>
              </a:custGeom>
              <a:solidFill>
                <a:srgbClr val="FBC84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9"/>
              <p:cNvSpPr/>
              <p:nvPr/>
            </p:nvSpPr>
            <p:spPr>
              <a:xfrm>
                <a:off x="2586038" y="1008062"/>
                <a:ext cx="914400" cy="9302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8" extrusionOk="0">
                    <a:moveTo>
                      <a:pt x="244" y="55"/>
                    </a:moveTo>
                    <a:cubicBezTo>
                      <a:pt x="244" y="25"/>
                      <a:pt x="219" y="0"/>
                      <a:pt x="189" y="0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37"/>
                      <a:pt x="40" y="46"/>
                      <a:pt x="40" y="55"/>
                    </a:cubicBezTo>
                    <a:cubicBezTo>
                      <a:pt x="40" y="66"/>
                      <a:pt x="37" y="76"/>
                      <a:pt x="32" y="85"/>
                    </a:cubicBezTo>
                    <a:cubicBezTo>
                      <a:pt x="31" y="87"/>
                      <a:pt x="18" y="109"/>
                      <a:pt x="0" y="139"/>
                    </a:cubicBezTo>
                    <a:cubicBezTo>
                      <a:pt x="138" y="248"/>
                      <a:pt x="138" y="248"/>
                      <a:pt x="138" y="248"/>
                    </a:cubicBezTo>
                    <a:cubicBezTo>
                      <a:pt x="182" y="174"/>
                      <a:pt x="234" y="86"/>
                      <a:pt x="236" y="82"/>
                    </a:cubicBezTo>
                    <a:cubicBezTo>
                      <a:pt x="240" y="76"/>
                      <a:pt x="244" y="65"/>
                      <a:pt x="244" y="55"/>
                    </a:cubicBezTo>
                    <a:close/>
                  </a:path>
                </a:pathLst>
              </a:custGeom>
              <a:solidFill>
                <a:srgbClr val="E0B33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9"/>
              <p:cNvSpPr/>
              <p:nvPr/>
            </p:nvSpPr>
            <p:spPr>
              <a:xfrm>
                <a:off x="2074863" y="-3175"/>
                <a:ext cx="1425575" cy="1963738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24" extrusionOk="0">
                    <a:moveTo>
                      <a:pt x="371" y="295"/>
                    </a:moveTo>
                    <a:cubicBezTo>
                      <a:pt x="212" y="30"/>
                      <a:pt x="212" y="30"/>
                      <a:pt x="212" y="30"/>
                    </a:cubicBezTo>
                    <a:cubicBezTo>
                      <a:pt x="204" y="14"/>
                      <a:pt x="184" y="0"/>
                      <a:pt x="16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1" y="0"/>
                      <a:pt x="0" y="14"/>
                      <a:pt x="8" y="28"/>
                    </a:cubicBezTo>
                    <a:cubicBezTo>
                      <a:pt x="8" y="28"/>
                      <a:pt x="239" y="415"/>
                      <a:pt x="272" y="471"/>
                    </a:cubicBezTo>
                    <a:cubicBezTo>
                      <a:pt x="276" y="478"/>
                      <a:pt x="278" y="487"/>
                      <a:pt x="278" y="496"/>
                    </a:cubicBezTo>
                    <a:cubicBezTo>
                      <a:pt x="278" y="506"/>
                      <a:pt x="275" y="516"/>
                      <a:pt x="270" y="524"/>
                    </a:cubicBezTo>
                    <a:cubicBezTo>
                      <a:pt x="270" y="524"/>
                      <a:pt x="370" y="356"/>
                      <a:pt x="372" y="352"/>
                    </a:cubicBezTo>
                    <a:cubicBezTo>
                      <a:pt x="376" y="346"/>
                      <a:pt x="380" y="335"/>
                      <a:pt x="380" y="325"/>
                    </a:cubicBezTo>
                    <a:cubicBezTo>
                      <a:pt x="380" y="314"/>
                      <a:pt x="376" y="304"/>
                      <a:pt x="371" y="295"/>
                    </a:cubicBezTo>
                    <a:close/>
                  </a:path>
                </a:pathLst>
              </a:custGeom>
              <a:solidFill>
                <a:srgbClr val="0AA15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69"/>
            <p:cNvGrpSpPr/>
            <p:nvPr/>
          </p:nvGrpSpPr>
          <p:grpSpPr>
            <a:xfrm>
              <a:off x="417512" y="-3175"/>
              <a:ext cx="1425575" cy="2436812"/>
              <a:chOff x="417512" y="-3175"/>
              <a:chExt cx="1425575" cy="2436812"/>
            </a:xfrm>
          </p:grpSpPr>
          <p:sp>
            <p:nvSpPr>
              <p:cNvPr id="298" name="Google Shape;298;p69"/>
              <p:cNvSpPr/>
              <p:nvPr/>
            </p:nvSpPr>
            <p:spPr>
              <a:xfrm>
                <a:off x="417512" y="-3175"/>
                <a:ext cx="1425575" cy="1423988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80" extrusionOk="0">
                    <a:moveTo>
                      <a:pt x="210" y="351"/>
                    </a:moveTo>
                    <a:cubicBezTo>
                      <a:pt x="206" y="343"/>
                      <a:pt x="203" y="334"/>
                      <a:pt x="203" y="325"/>
                    </a:cubicBezTo>
                    <a:cubicBezTo>
                      <a:pt x="203" y="314"/>
                      <a:pt x="207" y="304"/>
                      <a:pt x="212" y="296"/>
                    </a:cubicBezTo>
                    <a:cubicBezTo>
                      <a:pt x="217" y="287"/>
                      <a:pt x="371" y="28"/>
                      <a:pt x="371" y="28"/>
                    </a:cubicBezTo>
                    <a:cubicBezTo>
                      <a:pt x="380" y="14"/>
                      <a:pt x="369" y="0"/>
                      <a:pt x="359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195" y="0"/>
                      <a:pt x="176" y="14"/>
                      <a:pt x="167" y="30"/>
                    </a:cubicBezTo>
                    <a:cubicBezTo>
                      <a:pt x="167" y="30"/>
                      <a:pt x="11" y="291"/>
                      <a:pt x="7" y="298"/>
                    </a:cubicBezTo>
                    <a:cubicBezTo>
                      <a:pt x="3" y="304"/>
                      <a:pt x="0" y="315"/>
                      <a:pt x="0" y="325"/>
                    </a:cubicBezTo>
                    <a:cubicBezTo>
                      <a:pt x="0" y="355"/>
                      <a:pt x="25" y="380"/>
                      <a:pt x="55" y="380"/>
                    </a:cubicBezTo>
                    <a:lnTo>
                      <a:pt x="210" y="351"/>
                    </a:lnTo>
                    <a:close/>
                  </a:path>
                </a:pathLst>
              </a:custGeom>
              <a:solidFill>
                <a:srgbClr val="D6403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69"/>
              <p:cNvSpPr/>
              <p:nvPr/>
            </p:nvSpPr>
            <p:spPr>
              <a:xfrm>
                <a:off x="417512" y="490537"/>
                <a:ext cx="927099" cy="9302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48" extrusionOk="0">
                    <a:moveTo>
                      <a:pt x="7" y="166"/>
                    </a:moveTo>
                    <a:cubicBezTo>
                      <a:pt x="3" y="172"/>
                      <a:pt x="0" y="183"/>
                      <a:pt x="0" y="193"/>
                    </a:cubicBezTo>
                    <a:cubicBezTo>
                      <a:pt x="0" y="223"/>
                      <a:pt x="25" y="248"/>
                      <a:pt x="55" y="248"/>
                    </a:cubicBezTo>
                    <a:cubicBezTo>
                      <a:pt x="210" y="219"/>
                      <a:pt x="210" y="219"/>
                      <a:pt x="210" y="219"/>
                    </a:cubicBezTo>
                    <a:cubicBezTo>
                      <a:pt x="206" y="211"/>
                      <a:pt x="203" y="202"/>
                      <a:pt x="203" y="193"/>
                    </a:cubicBezTo>
                    <a:cubicBezTo>
                      <a:pt x="203" y="182"/>
                      <a:pt x="207" y="172"/>
                      <a:pt x="212" y="164"/>
                    </a:cubicBezTo>
                    <a:cubicBezTo>
                      <a:pt x="213" y="161"/>
                      <a:pt x="227" y="137"/>
                      <a:pt x="247" y="105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62" y="74"/>
                      <a:pt x="10" y="162"/>
                      <a:pt x="7" y="166"/>
                    </a:cubicBezTo>
                    <a:close/>
                  </a:path>
                </a:pathLst>
              </a:custGeom>
              <a:solidFill>
                <a:srgbClr val="BF3B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69"/>
              <p:cNvSpPr/>
              <p:nvPr/>
            </p:nvSpPr>
            <p:spPr>
              <a:xfrm>
                <a:off x="417512" y="468312"/>
                <a:ext cx="1425575" cy="196532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524" extrusionOk="0">
                    <a:moveTo>
                      <a:pt x="9" y="229"/>
                    </a:moveTo>
                    <a:cubicBezTo>
                      <a:pt x="167" y="495"/>
                      <a:pt x="167" y="495"/>
                      <a:pt x="167" y="495"/>
                    </a:cubicBezTo>
                    <a:cubicBezTo>
                      <a:pt x="176" y="510"/>
                      <a:pt x="196" y="524"/>
                      <a:pt x="217" y="524"/>
                    </a:cubicBezTo>
                    <a:cubicBezTo>
                      <a:pt x="359" y="524"/>
                      <a:pt x="359" y="524"/>
                      <a:pt x="359" y="524"/>
                    </a:cubicBezTo>
                    <a:cubicBezTo>
                      <a:pt x="369" y="524"/>
                      <a:pt x="380" y="510"/>
                      <a:pt x="372" y="496"/>
                    </a:cubicBezTo>
                    <a:cubicBezTo>
                      <a:pt x="372" y="496"/>
                      <a:pt x="141" y="109"/>
                      <a:pt x="108" y="54"/>
                    </a:cubicBezTo>
                    <a:cubicBezTo>
                      <a:pt x="104" y="46"/>
                      <a:pt x="102" y="37"/>
                      <a:pt x="102" y="28"/>
                    </a:cubicBezTo>
                    <a:cubicBezTo>
                      <a:pt x="102" y="18"/>
                      <a:pt x="105" y="8"/>
                      <a:pt x="110" y="0"/>
                    </a:cubicBezTo>
                    <a:cubicBezTo>
                      <a:pt x="110" y="0"/>
                      <a:pt x="10" y="168"/>
                      <a:pt x="7" y="172"/>
                    </a:cubicBezTo>
                    <a:cubicBezTo>
                      <a:pt x="3" y="178"/>
                      <a:pt x="0" y="189"/>
                      <a:pt x="0" y="199"/>
                    </a:cubicBezTo>
                    <a:cubicBezTo>
                      <a:pt x="0" y="210"/>
                      <a:pt x="3" y="220"/>
                      <a:pt x="9" y="229"/>
                    </a:cubicBezTo>
                    <a:close/>
                  </a:path>
                </a:pathLst>
              </a:custGeom>
              <a:solidFill>
                <a:srgbClr val="4585F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1" name="Google Shape;301;p69"/>
          <p:cNvSpPr txBox="1"/>
          <p:nvPr/>
        </p:nvSpPr>
        <p:spPr>
          <a:xfrm>
            <a:off x="778403" y="6449878"/>
            <a:ext cx="731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600">
                <a:solidFill>
                  <a:srgbClr val="F3F3F3"/>
                </a:solidFill>
              </a:rPr>
              <a:t>Google Developers - developers.google.com</a:t>
            </a:r>
            <a:endParaRPr sz="600" b="0" i="0" u="none" strike="noStrike" cap="non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1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71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71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0" name="Google Shape;310;p71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7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2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4" name="Google Shape;314;p7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3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73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3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73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0" name="Google Shape;320;p7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4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4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4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74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6" name="Google Shape;326;p74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7" name="Google Shape;327;p7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5"/>
          <p:cNvSpPr/>
          <p:nvPr/>
        </p:nvSpPr>
        <p:spPr>
          <a:xfrm rot="10800000" flipH="1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5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7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2" name="Google Shape;332;p7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6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6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6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7" name="Google Shape;337;p76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7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large title" type="title">
  <p:cSld name="TITLE">
    <p:bg>
      <p:bgPr>
        <a:solidFill>
          <a:srgbClr val="FAFAFA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28700" y="1981200"/>
            <a:ext cx="42825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2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26025" y="877933"/>
            <a:ext cx="428250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3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7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41" name="Google Shape;341;p7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8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78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8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78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7" name="Google Shape;347;p78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7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9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9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79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353" name="Google Shape;353;p79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0"/>
          <p:cNvSpPr txBox="1">
            <a:spLocks noGrp="1"/>
          </p:cNvSpPr>
          <p:nvPr>
            <p:ph type="title" hasCustomPrompt="1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80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8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83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8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8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374650" rtl="0">
              <a:spcBef>
                <a:spcPts val="50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374650" rtl="0">
              <a:spcBef>
                <a:spcPts val="50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2" name="Google Shape;372;p85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374650" rtl="0">
              <a:spcBef>
                <a:spcPts val="500"/>
              </a:spcBef>
              <a:spcAft>
                <a:spcPts val="0"/>
              </a:spcAft>
              <a:buSzPts val="23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7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rge Title">
  <p:cSld name="CUSTOM_32">
    <p:bg>
      <p:bgPr>
        <a:solidFill>
          <a:srgbClr val="FAFAFA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226025" y="877933"/>
            <a:ext cx="428250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 idx="2"/>
          </p:nvPr>
        </p:nvSpPr>
        <p:spPr>
          <a:xfrm>
            <a:off x="4545500" y="877933"/>
            <a:ext cx="4282500" cy="10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28700" y="1981200"/>
            <a:ext cx="42825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ubTitle" idx="3"/>
          </p:nvPr>
        </p:nvSpPr>
        <p:spPr>
          <a:xfrm>
            <a:off x="4534776" y="1981200"/>
            <a:ext cx="42825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4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5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4" name="Google Shape;384;p90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5" name="Google Shape;385;p9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1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8" name="Google Shape;388;p9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9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2" name="Google Shape;392;p9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9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6" name="Google Shape;396;p9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7" name="Google Shape;397;p9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9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9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5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3" name="Google Shape;403;p95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4" name="Google Shape;404;p9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6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7" name="Google Shape;407;p9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7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9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1" name="Google Shape;411;p97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2" name="Google Shape;412;p97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9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8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16" name="Google Shape;416;p9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Small Title">
  <p:cSld name="CUSTOM_33">
    <p:bg>
      <p:bgPr>
        <a:solidFill>
          <a:srgbClr val="FAFAFA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228700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228700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idx="2"/>
          </p:nvPr>
        </p:nvSpPr>
        <p:spPr>
          <a:xfrm>
            <a:off x="4534777" y="753478"/>
            <a:ext cx="428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3"/>
          </p:nvPr>
        </p:nvSpPr>
        <p:spPr>
          <a:xfrm>
            <a:off x="4534777" y="1566667"/>
            <a:ext cx="4282500" cy="4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4"/>
          </p:nvPr>
        </p:nvSpPr>
        <p:spPr>
          <a:xfrm>
            <a:off x="228700" y="260267"/>
            <a:ext cx="38949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5"/>
          </p:nvPr>
        </p:nvSpPr>
        <p:spPr>
          <a:xfrm>
            <a:off x="6020800" y="260267"/>
            <a:ext cx="2826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9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9" name="Google Shape;419;p99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9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iz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iz"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57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0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4" name="Google Shape;304;p70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5" name="Google Shape;305;p7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457200" lvl="0" indent="-3746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8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8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0xXhB7nO95LCFpH--E41W2pTfGI_k3sd3fGs9sfp2wU/edit?usp=sharing" TargetMode="Externa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material.google.com/components/snackbars-toasts.html#snackbars-toasts-usage" TargetMode="Externa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plabs.com/android" TargetMode="External"/><Relationship Id="rId3" Type="http://schemas.openxmlformats.org/officeDocument/2006/relationships/hyperlink" Target="https://xtensio.com/user-persona/" TargetMode="External"/><Relationship Id="rId7" Type="http://schemas.openxmlformats.org/officeDocument/2006/relationships/hyperlink" Target="https://material.io/design/components/lists.html#anatomy" TargetMode="External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marvelapp.com/" TargetMode="External"/><Relationship Id="rId5" Type="http://schemas.openxmlformats.org/officeDocument/2006/relationships/hyperlink" Target="https://www.adobe.com/br/products/xd.html" TargetMode="External"/><Relationship Id="rId4" Type="http://schemas.openxmlformats.org/officeDocument/2006/relationships/hyperlink" Target="https://www.uplabs.com/search?q=ma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standard/52075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n-Saffer/e/B001KDARE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elum.com.br/apostila-ux-usabilidade-mobile-web/design/#quatro-abordagens-para-design-de-intera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xv9Zx-PkUQs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5p0gqCIEa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35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xandriani.art.br/2012/11/20/card-sorting-uma-janela-para-a-mente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1"/>
          <p:cNvSpPr/>
          <p:nvPr/>
        </p:nvSpPr>
        <p:spPr>
          <a:xfrm>
            <a:off x="1201350" y="1809350"/>
            <a:ext cx="6741300" cy="394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350" y="2686950"/>
            <a:ext cx="5525299" cy="219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1"/>
          <p:cNvSpPr/>
          <p:nvPr/>
        </p:nvSpPr>
        <p:spPr>
          <a:xfrm>
            <a:off x="1417913" y="2380952"/>
            <a:ext cx="3705000" cy="3538500"/>
          </a:xfrm>
          <a:prstGeom prst="ellipse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/>
          </a:p>
        </p:txBody>
      </p:sp>
      <p:sp>
        <p:nvSpPr>
          <p:cNvPr id="518" name="Google Shape;518;p111"/>
          <p:cNvSpPr/>
          <p:nvPr/>
        </p:nvSpPr>
        <p:spPr>
          <a:xfrm>
            <a:off x="3868588" y="2380952"/>
            <a:ext cx="3705000" cy="3538500"/>
          </a:xfrm>
          <a:prstGeom prst="ellipse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666666"/>
              </a:solidFill>
            </a:endParaRPr>
          </a:p>
        </p:txBody>
      </p:sp>
      <p:sp>
        <p:nvSpPr>
          <p:cNvPr id="519" name="Google Shape;519;p111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O Projeto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520" name="Google Shape;52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613" y="3490783"/>
            <a:ext cx="1406775" cy="13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206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Funcionalidades percebíveis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69" name="Google Shape;1269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1447014"/>
            <a:ext cx="9144000" cy="541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07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Novamente, o contexto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75" name="Google Shape;1275;p207" descr="the-futureofmobile-multimodal-contextaware-socia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17" y="1628803"/>
            <a:ext cx="5890963" cy="50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08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Tabbar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81" name="Google Shape;1281;p208" descr="5yzt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038" y="2276017"/>
            <a:ext cx="341947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208"/>
          <p:cNvSpPr txBox="1"/>
          <p:nvPr/>
        </p:nvSpPr>
        <p:spPr>
          <a:xfrm>
            <a:off x="4640925" y="6106000"/>
            <a:ext cx="45030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http://www.androidpatterns.com/uap_pattern/change-view-tab-bar</a:t>
            </a:r>
            <a:endParaRPr sz="1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09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Barra de ações (Toolbar)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88" name="Google Shape;1288;p209" descr="ActionBar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75" y="2069767"/>
            <a:ext cx="5268438" cy="3161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09"/>
          <p:cNvSpPr txBox="1"/>
          <p:nvPr/>
        </p:nvSpPr>
        <p:spPr>
          <a:xfrm>
            <a:off x="2835000" y="6205600"/>
            <a:ext cx="63090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http://www.androidpatterns.com/uap_pattern/action-bar</a:t>
            </a:r>
            <a:endParaRPr sz="1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10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Hamburger menu/Sliding menu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95" name="Google Shape;1295;p210" descr="foursquare-menu-aa8caf50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37" y="1678833"/>
            <a:ext cx="1951925" cy="34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210"/>
          <p:cNvSpPr txBox="1"/>
          <p:nvPr/>
        </p:nvSpPr>
        <p:spPr>
          <a:xfrm>
            <a:off x="3465900" y="6362400"/>
            <a:ext cx="56781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https://lmjabreu.com/post/why-and-how-to-avoid-hamburger-menus/</a:t>
            </a:r>
            <a:endParaRPr sz="1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11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Dashboard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02" name="Google Shape;1302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411" y="1786567"/>
            <a:ext cx="4737175" cy="31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211"/>
          <p:cNvSpPr txBox="1"/>
          <p:nvPr/>
        </p:nvSpPr>
        <p:spPr>
          <a:xfrm>
            <a:off x="3075650" y="5612300"/>
            <a:ext cx="60951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http://www.androidpatterns.com/uap_pattern/dashboard-categories</a:t>
            </a:r>
            <a:endParaRPr sz="1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12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Segmented Control (Abas)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09" name="Google Shape;1309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25" y="1976433"/>
            <a:ext cx="4657751" cy="30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12"/>
          <p:cNvSpPr txBox="1"/>
          <p:nvPr/>
        </p:nvSpPr>
        <p:spPr>
          <a:xfrm>
            <a:off x="2888400" y="5884800"/>
            <a:ext cx="6255600" cy="1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http://www.androidpatterns.com/uap_pattern/segmented-control-2</a:t>
            </a:r>
            <a:endParaRPr sz="1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13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Filmstrip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16" name="Google Shape;1316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953" y="1878200"/>
            <a:ext cx="4368097" cy="31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213"/>
          <p:cNvSpPr txBox="1"/>
          <p:nvPr/>
        </p:nvSpPr>
        <p:spPr>
          <a:xfrm>
            <a:off x="3089025" y="5795833"/>
            <a:ext cx="6031200" cy="16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http://www.androidpatterns.com/uap_pattern/horizontal-scrolling-page-indicators</a:t>
            </a:r>
            <a:endParaRPr sz="1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14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Drill-down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23" name="Google Shape;1323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463" y="1978000"/>
            <a:ext cx="4939076" cy="31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15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Spinner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29" name="Google Shape;1329;p215" descr="Spi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238" y="1983667"/>
            <a:ext cx="4499524" cy="29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215"/>
          <p:cNvSpPr txBox="1"/>
          <p:nvPr/>
        </p:nvSpPr>
        <p:spPr>
          <a:xfrm>
            <a:off x="3853650" y="5902833"/>
            <a:ext cx="53145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http://www.androidpatterns.com/uap_pattern/spinner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arabicPeriod"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Design da Interação para dispositivos móveis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alphaLcPeriod"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UX 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romanLcPeriod"/>
            </a:pPr>
            <a:r>
              <a:rPr lang="pt-BR" sz="1800">
                <a:solidFill>
                  <a:srgbClr val="222222"/>
                </a:solidFill>
                <a:highlight>
                  <a:schemeClr val="lt1"/>
                </a:highlight>
                <a:latin typeface="Droid Sans"/>
                <a:ea typeface="Droid Sans"/>
                <a:cs typeface="Droid Sans"/>
                <a:sym typeface="Droid Sans"/>
              </a:rPr>
              <a:t>User Centered Design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romanLcPeriod"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O que é UX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romanLcPeriod"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Áreas da UX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romanLcPeriod"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Persona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alphaLcPeriod"/>
            </a:pPr>
            <a:r>
              <a:rPr lang="pt-BR" sz="1800">
                <a:solidFill>
                  <a:srgbClr val="222222"/>
                </a:solidFill>
                <a:highlight>
                  <a:schemeClr val="lt1"/>
                </a:highlight>
                <a:latin typeface="Droid Sans"/>
                <a:ea typeface="Droid Sans"/>
                <a:cs typeface="Droid Sans"/>
                <a:sym typeface="Droid Sans"/>
              </a:rPr>
              <a:t>Design de interação</a:t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romanLcPeriod"/>
            </a:pPr>
            <a:r>
              <a:rPr lang="pt-BR" sz="1800">
                <a:solidFill>
                  <a:srgbClr val="222222"/>
                </a:solidFill>
                <a:highlight>
                  <a:schemeClr val="lt1"/>
                </a:highlight>
                <a:latin typeface="Droid Sans"/>
                <a:ea typeface="Droid Sans"/>
                <a:cs typeface="Droid Sans"/>
                <a:sym typeface="Droid Sans"/>
              </a:rPr>
              <a:t>Técnicas</a:t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romanLcPeriod"/>
            </a:pPr>
            <a:r>
              <a:rPr lang="pt-BR" sz="1800">
                <a:solidFill>
                  <a:srgbClr val="222222"/>
                </a:solidFill>
                <a:highlight>
                  <a:schemeClr val="lt1"/>
                </a:highlight>
                <a:latin typeface="Droid Sans"/>
                <a:ea typeface="Droid Sans"/>
                <a:cs typeface="Droid Sans"/>
                <a:sym typeface="Droid Sans"/>
              </a:rPr>
              <a:t>Restrições de visor e de controles</a:t>
            </a:r>
            <a:endParaRPr sz="1800">
              <a:solidFill>
                <a:srgbClr val="222222"/>
              </a:solidFill>
              <a:highlight>
                <a:schemeClr val="lt1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romanLcPeriod"/>
            </a:pPr>
            <a:r>
              <a:rPr lang="pt-BR" sz="1800">
                <a:solidFill>
                  <a:srgbClr val="222222"/>
                </a:solidFill>
                <a:highlight>
                  <a:schemeClr val="lt1"/>
                </a:highlight>
                <a:latin typeface="Droid Sans"/>
                <a:ea typeface="Droid Sans"/>
                <a:cs typeface="Droid Sans"/>
                <a:sym typeface="Droid Sans"/>
              </a:rPr>
              <a:t>Restrições comportamentais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romanLcPeriod"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Padrões de interface e estilos de interação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arabicPeriod"/>
            </a:pPr>
            <a:r>
              <a:rPr lang="pt-BR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Material Design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arabicPeriod"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Projeto de interface gráfica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arabicPeriod"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UXR - "Pesquisa de usuário"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Droid Sans"/>
              <a:buAutoNum type="arabicPeriod"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Decisões de Engenharia para UX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50" name="Google Shape;550;p116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Programa do curso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16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Spinner wheel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336" name="Google Shape;1336;p216"/>
          <p:cNvSpPr txBox="1"/>
          <p:nvPr/>
        </p:nvSpPr>
        <p:spPr>
          <a:xfrm>
            <a:off x="1222950" y="5610500"/>
            <a:ext cx="7945200" cy="19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http://www.androidpatterns.com/uap_pattern/date-and-time-picker-wheel</a:t>
            </a:r>
            <a:endParaRPr sz="1200"/>
          </a:p>
        </p:txBody>
      </p:sp>
      <p:pic>
        <p:nvPicPr>
          <p:cNvPr id="1337" name="Google Shape;1337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00" y="1773533"/>
            <a:ext cx="3718600" cy="34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217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Pilha vertical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43" name="Google Shape;1343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42" y="1878200"/>
            <a:ext cx="2735909" cy="352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18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Stepping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349" name="Google Shape;1349;p218"/>
          <p:cNvSpPr txBox="1"/>
          <p:nvPr/>
        </p:nvSpPr>
        <p:spPr>
          <a:xfrm>
            <a:off x="4035450" y="5555233"/>
            <a:ext cx="51327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http://www.androidpatterns.com/uap_pattern/stepping</a:t>
            </a:r>
            <a:endParaRPr/>
          </a:p>
        </p:txBody>
      </p:sp>
      <p:pic>
        <p:nvPicPr>
          <p:cNvPr id="1350" name="Google Shape;135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775" y="2101867"/>
            <a:ext cx="4156451" cy="27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19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Window Shade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356" name="Google Shape;1356;p219"/>
          <p:cNvSpPr txBox="1"/>
          <p:nvPr/>
        </p:nvSpPr>
        <p:spPr>
          <a:xfrm>
            <a:off x="1447800" y="4572000"/>
            <a:ext cx="76137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http://www.androidpatterns.com/uap_pattern/window-shade</a:t>
            </a:r>
            <a:endParaRPr sz="1200"/>
          </a:p>
        </p:txBody>
      </p:sp>
      <p:pic>
        <p:nvPicPr>
          <p:cNvPr id="1357" name="Google Shape;1357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713" y="1767933"/>
            <a:ext cx="3386576" cy="33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20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Pop-up com ações rápidas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63" name="Google Shape;1363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00" y="2038833"/>
            <a:ext cx="4339601" cy="2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220"/>
          <p:cNvSpPr txBox="1"/>
          <p:nvPr/>
        </p:nvSpPr>
        <p:spPr>
          <a:xfrm>
            <a:off x="4008650" y="5735200"/>
            <a:ext cx="51327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http://www.androidpatterns.com/uap_pattern/quick-actions</a:t>
            </a:r>
            <a:endParaRPr sz="1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221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Pull to refresh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70" name="Google Shape;1370;p221" descr="p_to_r_sh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175" y="1713867"/>
            <a:ext cx="4311800" cy="32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221"/>
          <p:cNvSpPr txBox="1"/>
          <p:nvPr/>
        </p:nvSpPr>
        <p:spPr>
          <a:xfrm>
            <a:off x="3252000" y="6330467"/>
            <a:ext cx="58920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http://www.androidpatterns.com/uap_pattern/pull-to-refresh-2</a:t>
            </a:r>
            <a:endParaRPr sz="12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22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Lista infinita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77" name="Google Shape;1377;p222" descr="DynamicLi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813" y="1917167"/>
            <a:ext cx="4574374" cy="3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222"/>
          <p:cNvSpPr txBox="1"/>
          <p:nvPr/>
        </p:nvSpPr>
        <p:spPr>
          <a:xfrm>
            <a:off x="2602350" y="6004300"/>
            <a:ext cx="6565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http://www.androidpatterns.com/uap_pattern/dynamic-loading-of-a-list</a:t>
            </a:r>
            <a:endParaRPr sz="1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23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Sliding to *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84" name="Google Shape;1384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322" y="2352533"/>
            <a:ext cx="4361350" cy="28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24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Menu contextual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90" name="Google Shape;1390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150" y="1832933"/>
            <a:ext cx="4113701" cy="316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224"/>
          <p:cNvSpPr txBox="1"/>
          <p:nvPr/>
        </p:nvSpPr>
        <p:spPr>
          <a:xfrm>
            <a:off x="3782750" y="5676367"/>
            <a:ext cx="5325300" cy="1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http://www.androidpatterns.com/uap_pattern/context-menu</a:t>
            </a:r>
            <a:endParaRPr sz="1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225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Duplo toque para zoom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397" name="Google Shape;1397;p225"/>
          <p:cNvSpPr txBox="1"/>
          <p:nvPr/>
        </p:nvSpPr>
        <p:spPr>
          <a:xfrm>
            <a:off x="4660950" y="5152667"/>
            <a:ext cx="4715700" cy="27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http://www.androidpatterns.com/uap_pattern/double-tap-to-zoom</a:t>
            </a:r>
            <a:endParaRPr sz="1200"/>
          </a:p>
        </p:txBody>
      </p:sp>
      <p:pic>
        <p:nvPicPr>
          <p:cNvPr id="1398" name="Google Shape;1398;p225"/>
          <p:cNvPicPr preferRelativeResize="0"/>
          <p:nvPr/>
        </p:nvPicPr>
        <p:blipFill rotWithShape="1">
          <a:blip r:embed="rId3">
            <a:alphaModFix/>
          </a:blip>
          <a:srcRect b="61862"/>
          <a:stretch/>
        </p:blipFill>
        <p:spPr>
          <a:xfrm>
            <a:off x="2351963" y="2195700"/>
            <a:ext cx="4440075" cy="36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057"/>
            <a:ext cx="9144000" cy="610588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18"/>
          <p:cNvSpPr txBox="1"/>
          <p:nvPr/>
        </p:nvSpPr>
        <p:spPr>
          <a:xfrm>
            <a:off x="2514600" y="1974500"/>
            <a:ext cx="41148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UX</a:t>
            </a:r>
            <a:endParaRPr sz="20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226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Pinch para zoom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04" name="Google Shape;1404;p226"/>
          <p:cNvSpPr txBox="1"/>
          <p:nvPr/>
        </p:nvSpPr>
        <p:spPr>
          <a:xfrm>
            <a:off x="2777575" y="4503767"/>
            <a:ext cx="62877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http://www.androidpatterns.com/uap_pattern/pinch-spread</a:t>
            </a:r>
            <a:endParaRPr sz="1200"/>
          </a:p>
        </p:txBody>
      </p:sp>
      <p:pic>
        <p:nvPicPr>
          <p:cNvPr id="1405" name="Google Shape;1405;p226"/>
          <p:cNvPicPr preferRelativeResize="0"/>
          <p:nvPr/>
        </p:nvPicPr>
        <p:blipFill rotWithShape="1">
          <a:blip r:embed="rId3">
            <a:alphaModFix/>
          </a:blip>
          <a:srcRect b="51957"/>
          <a:stretch/>
        </p:blipFill>
        <p:spPr>
          <a:xfrm>
            <a:off x="2402600" y="1928400"/>
            <a:ext cx="4338799" cy="39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27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Toasts/Snackbar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11" name="Google Shape;1411;p227"/>
          <p:cNvSpPr txBox="1"/>
          <p:nvPr/>
        </p:nvSpPr>
        <p:spPr>
          <a:xfrm>
            <a:off x="4114275" y="4366567"/>
            <a:ext cx="49509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http://www.androidpatterns.com/uap_pattern/toast-message</a:t>
            </a:r>
            <a:endParaRPr sz="1200"/>
          </a:p>
        </p:txBody>
      </p:sp>
      <p:pic>
        <p:nvPicPr>
          <p:cNvPr id="1412" name="Google Shape;1412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138" y="2006533"/>
            <a:ext cx="4263713" cy="28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228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Progress Dialog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418" name="Google Shape;1418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814" y="2071900"/>
            <a:ext cx="4484373" cy="30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28"/>
          <p:cNvSpPr txBox="1"/>
          <p:nvPr/>
        </p:nvSpPr>
        <p:spPr>
          <a:xfrm>
            <a:off x="3532850" y="4493100"/>
            <a:ext cx="55713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http://www.androidpatterns.com/uap_pattern/progress-wheel-dialog</a:t>
            </a:r>
            <a:endParaRPr sz="1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29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Alert Dialog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425" name="Google Shape;142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75" y="2086133"/>
            <a:ext cx="4462838" cy="29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229"/>
          <p:cNvSpPr txBox="1"/>
          <p:nvPr/>
        </p:nvSpPr>
        <p:spPr>
          <a:xfrm>
            <a:off x="3413850" y="5735233"/>
            <a:ext cx="5678100" cy="1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http://www.androidpatterns.com/uap_pattern/alert-dialog</a:t>
            </a:r>
            <a:endParaRPr sz="1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0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Notificações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32" name="Google Shape;1432;p230"/>
          <p:cNvSpPr txBox="1"/>
          <p:nvPr/>
        </p:nvSpPr>
        <p:spPr>
          <a:xfrm>
            <a:off x="2867075" y="4596033"/>
            <a:ext cx="62769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http://www.androidpatterns.com/uap_pattern/status-bar-ongoing-notifications</a:t>
            </a:r>
            <a:endParaRPr sz="1200"/>
          </a:p>
        </p:txBody>
      </p:sp>
      <p:pic>
        <p:nvPicPr>
          <p:cNvPr id="1433" name="Google Shape;1433;p230" descr="051908211113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638" y="2130633"/>
            <a:ext cx="4046725" cy="2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75" y="301583"/>
            <a:ext cx="7951050" cy="46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32"/>
          <p:cNvSpPr/>
          <p:nvPr/>
        </p:nvSpPr>
        <p:spPr>
          <a:xfrm>
            <a:off x="127301" y="471600"/>
            <a:ext cx="2232900" cy="15552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Roboto Condensed"/>
                <a:ea typeface="Roboto Condensed"/>
                <a:cs typeface="Roboto Condensed"/>
                <a:sym typeface="Roboto Condensed"/>
              </a:rPr>
              <a:t>Entender</a:t>
            </a:r>
            <a:endParaRPr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4" name="Google Shape;1444;p232"/>
          <p:cNvSpPr/>
          <p:nvPr/>
        </p:nvSpPr>
        <p:spPr>
          <a:xfrm>
            <a:off x="1718624" y="471600"/>
            <a:ext cx="2232900" cy="15552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Conceber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5" name="Google Shape;1445;p232"/>
          <p:cNvSpPr/>
          <p:nvPr/>
        </p:nvSpPr>
        <p:spPr>
          <a:xfrm>
            <a:off x="3375789" y="471600"/>
            <a:ext cx="2232900" cy="15552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Projetar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6" name="Google Shape;1446;p232"/>
          <p:cNvSpPr/>
          <p:nvPr/>
        </p:nvSpPr>
        <p:spPr>
          <a:xfrm>
            <a:off x="5036549" y="471600"/>
            <a:ext cx="2232900" cy="15552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Roboto Condensed"/>
                <a:ea typeface="Roboto Condensed"/>
                <a:cs typeface="Roboto Condensed"/>
                <a:sym typeface="Roboto Condensed"/>
              </a:rPr>
              <a:t>Desenvolver</a:t>
            </a:r>
            <a:endParaRPr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7" name="Google Shape;1447;p232"/>
          <p:cNvSpPr/>
          <p:nvPr/>
        </p:nvSpPr>
        <p:spPr>
          <a:xfrm>
            <a:off x="6683066" y="471600"/>
            <a:ext cx="2232900" cy="1555200"/>
          </a:xfrm>
          <a:prstGeom prst="chevron">
            <a:avLst>
              <a:gd name="adj" fmla="val 50000"/>
            </a:avLst>
          </a:prstGeom>
          <a:solidFill>
            <a:srgbClr val="D9D9D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Lançar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8" name="Google Shape;1448;p232"/>
          <p:cNvSpPr txBox="1"/>
          <p:nvPr/>
        </p:nvSpPr>
        <p:spPr>
          <a:xfrm>
            <a:off x="970450" y="2196322"/>
            <a:ext cx="1872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Estratégia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9" name="Google Shape;1449;p232"/>
          <p:cNvSpPr txBox="1"/>
          <p:nvPr/>
        </p:nvSpPr>
        <p:spPr>
          <a:xfrm>
            <a:off x="3826750" y="2198224"/>
            <a:ext cx="1872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Otimização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0" name="Google Shape;1450;p232"/>
          <p:cNvSpPr txBox="1"/>
          <p:nvPr/>
        </p:nvSpPr>
        <p:spPr>
          <a:xfrm>
            <a:off x="6683050" y="2196333"/>
            <a:ext cx="1403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Avaliação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1" name="Google Shape;1451;p232"/>
          <p:cNvSpPr txBox="1"/>
          <p:nvPr/>
        </p:nvSpPr>
        <p:spPr>
          <a:xfrm>
            <a:off x="676475" y="3343467"/>
            <a:ext cx="2083200" cy="74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que devemos fazer?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2" name="Google Shape;1452;p232"/>
          <p:cNvSpPr txBox="1"/>
          <p:nvPr/>
        </p:nvSpPr>
        <p:spPr>
          <a:xfrm>
            <a:off x="3569725" y="3236667"/>
            <a:ext cx="2083200" cy="8532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Como podemos fazer isso?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3" name="Google Shape;1453;p232"/>
          <p:cNvSpPr txBox="1"/>
          <p:nvPr/>
        </p:nvSpPr>
        <p:spPr>
          <a:xfrm>
            <a:off x="6462975" y="3236500"/>
            <a:ext cx="2083200" cy="8532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Quão bem fomos?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4" name="Google Shape;1454;p232"/>
          <p:cNvSpPr txBox="1"/>
          <p:nvPr/>
        </p:nvSpPr>
        <p:spPr>
          <a:xfrm>
            <a:off x="499325" y="4447667"/>
            <a:ext cx="2437500" cy="13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Man on the street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The lunch room chat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Mapas de Empatia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Entrevistas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Surveys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...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5" name="Google Shape;1455;p232"/>
          <p:cNvSpPr txBox="1"/>
          <p:nvPr/>
        </p:nvSpPr>
        <p:spPr>
          <a:xfrm>
            <a:off x="3392575" y="4331067"/>
            <a:ext cx="2437500" cy="16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Paper Prototype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Testes A/B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User Role Playing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Teste de Usabilidade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...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6" name="Google Shape;1456;p232"/>
          <p:cNvSpPr txBox="1"/>
          <p:nvPr/>
        </p:nvSpPr>
        <p:spPr>
          <a:xfrm>
            <a:off x="6384450" y="4331067"/>
            <a:ext cx="2437500" cy="15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Surveys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Testes Remotos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Analytics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Mapas de Calor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-"/>
            </a:pPr>
            <a:r>
              <a:rPr lang="pt-BR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Testes A/B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lang="pt-BR">
                <a:latin typeface="Roboto Condensed"/>
                <a:ea typeface="Roboto Condensed"/>
                <a:cs typeface="Roboto Condensed"/>
                <a:sym typeface="Roboto Condensed"/>
              </a:rPr>
              <a:t>...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33"/>
          <p:cNvSpPr txBox="1"/>
          <p:nvPr/>
        </p:nvSpPr>
        <p:spPr>
          <a:xfrm>
            <a:off x="123550" y="5186733"/>
            <a:ext cx="5013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https://www.youtube.com/watch?v=vY3OtMBCEKY</a:t>
            </a:r>
            <a:endParaRPr b="1"/>
          </a:p>
        </p:txBody>
      </p:sp>
      <p:pic>
        <p:nvPicPr>
          <p:cNvPr id="1462" name="Google Shape;1462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012" y="-37733"/>
            <a:ext cx="6029325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233"/>
          <p:cNvSpPr txBox="1"/>
          <p:nvPr/>
        </p:nvSpPr>
        <p:spPr>
          <a:xfrm>
            <a:off x="6295750" y="194833"/>
            <a:ext cx="27402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EXEMPLO 2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MVP DO DROPBOX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Dúvida inicial: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latin typeface="Roboto"/>
                <a:ea typeface="Roboto"/>
                <a:cs typeface="Roboto"/>
                <a:sym typeface="Roboto"/>
              </a:rPr>
              <a:t>Será que alguém teria interesse em usar o Dropbox?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que foi usado no teste?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vídeo simulando o funcionamento do serviço.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>
                <a:latin typeface="Roboto"/>
                <a:ea typeface="Roboto"/>
                <a:cs typeface="Roboto"/>
                <a:sym typeface="Roboto"/>
              </a:rPr>
              <a:t>Métrica de sucesso:</a:t>
            </a:r>
            <a:br>
              <a:rPr lang="pt-BR" i="1">
                <a:latin typeface="Roboto"/>
                <a:ea typeface="Roboto"/>
                <a:cs typeface="Roboto"/>
                <a:sym typeface="Roboto"/>
              </a:rPr>
            </a:br>
            <a:r>
              <a:rPr lang="pt-BR" i="1">
                <a:latin typeface="Roboto"/>
                <a:ea typeface="Roboto"/>
                <a:cs typeface="Roboto"/>
                <a:sym typeface="Roboto"/>
              </a:rPr>
              <a:t>Inscrições para utilizar o serviço.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4" name="Google Shape;1464;p233"/>
          <p:cNvSpPr txBox="1"/>
          <p:nvPr/>
        </p:nvSpPr>
        <p:spPr>
          <a:xfrm>
            <a:off x="123550" y="5965800"/>
            <a:ext cx="61722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*** OUTRA IDEIA***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Ao invés de um vídeo, poderia ser um PPT explicando/vendendo o serviço.</a:t>
            </a:r>
            <a:endParaRPr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CAE4"/>
        </a:solidFill>
        <a:effectLst/>
      </p:bgPr>
    </p:bg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3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Validação com entrevista</a:t>
            </a:r>
            <a:endParaRPr sz="2400"/>
          </a:p>
        </p:txBody>
      </p:sp>
      <p:sp>
        <p:nvSpPr>
          <p:cNvPr id="1470" name="Google Shape;1470;p234"/>
          <p:cNvSpPr txBox="1"/>
          <p:nvPr/>
        </p:nvSpPr>
        <p:spPr>
          <a:xfrm>
            <a:off x="138175" y="1202933"/>
            <a:ext cx="8924400" cy="5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pt-BR" sz="1800"/>
              <a:t>Validação da solução com pessoas REAIS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Não pode ser amigo, familiar ou pessoa com relacionamento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pt-BR" sz="1800"/>
              <a:t>Quantos usuários testar?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Número mágico: 5</a:t>
            </a:r>
            <a:endParaRPr sz="1800"/>
          </a:p>
        </p:txBody>
      </p:sp>
      <p:pic>
        <p:nvPicPr>
          <p:cNvPr id="1471" name="Google Shape;1471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924" y="2553133"/>
            <a:ext cx="4100075" cy="27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CAE4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3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 entrevista</a:t>
            </a:r>
            <a:endParaRPr sz="2400"/>
          </a:p>
        </p:txBody>
      </p:sp>
      <p:sp>
        <p:nvSpPr>
          <p:cNvPr id="1477" name="Google Shape;1477;p235"/>
          <p:cNvSpPr txBox="1"/>
          <p:nvPr/>
        </p:nvSpPr>
        <p:spPr>
          <a:xfrm>
            <a:off x="138175" y="1202933"/>
            <a:ext cx="8924400" cy="5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Entrevistado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Boas vindas calorosas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Perguntas contextuais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Definição de metas no início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Mostrar o protótipo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Pedir </a:t>
            </a:r>
            <a:r>
              <a:rPr lang="pt-BR" sz="1800" u="sng"/>
              <a:t>tarefas</a:t>
            </a:r>
            <a:endParaRPr sz="1800" u="sng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Ao invés de perguntar mais, observe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“Pensamento alto”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Posicione ao lado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Não mostrar o caminho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Procure padrões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Rápido fechamento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“Estamos aqui para tentar entender melhor este produto”</a:t>
            </a:r>
            <a:endParaRPr sz="1800"/>
          </a:p>
        </p:txBody>
      </p:sp>
      <p:pic>
        <p:nvPicPr>
          <p:cNvPr id="1478" name="Google Shape;1478;p235"/>
          <p:cNvPicPr preferRelativeResize="0"/>
          <p:nvPr/>
        </p:nvPicPr>
        <p:blipFill rotWithShape="1">
          <a:blip r:embed="rId3">
            <a:alphaModFix/>
          </a:blip>
          <a:srcRect l="35575"/>
          <a:stretch/>
        </p:blipFill>
        <p:spPr>
          <a:xfrm>
            <a:off x="5277600" y="1202933"/>
            <a:ext cx="3647250" cy="424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19"/>
          <p:cNvSpPr txBox="1"/>
          <p:nvPr/>
        </p:nvSpPr>
        <p:spPr>
          <a:xfrm>
            <a:off x="4942925" y="6014100"/>
            <a:ext cx="30597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Don Norman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68" name="Google Shape;568;p119"/>
          <p:cNvPicPr preferRelativeResize="0"/>
          <p:nvPr/>
        </p:nvPicPr>
        <p:blipFill rotWithShape="1">
          <a:blip r:embed="rId3">
            <a:alphaModFix/>
          </a:blip>
          <a:srcRect l="5607" r="39143"/>
          <a:stretch/>
        </p:blipFill>
        <p:spPr>
          <a:xfrm>
            <a:off x="19225" y="2336925"/>
            <a:ext cx="4883500" cy="45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19"/>
          <p:cNvSpPr/>
          <p:nvPr/>
        </p:nvSpPr>
        <p:spPr>
          <a:xfrm>
            <a:off x="3406400" y="934500"/>
            <a:ext cx="5335800" cy="2336400"/>
          </a:xfrm>
          <a:prstGeom prst="wedgeRoundRectCallout">
            <a:avLst>
              <a:gd name="adj1" fmla="val -51130"/>
              <a:gd name="adj2" fmla="val 72572"/>
              <a:gd name="adj3" fmla="val 0"/>
            </a:avLst>
          </a:pr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"Eu inventei o termo porque achava que interface do usuário e usabilidade eram muito restritos, eu queria cobrir todos os aspectos da experiência de uma pessoa com o sistema, incluindo design industrial, gráficos, a interface, a interação física e o manual. Desde então o termo tem se espalhado amplamente..."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CAE4"/>
        </a:solidFill>
        <a:effectLst/>
      </p:bgPr>
    </p:bg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3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Prática em grupo</a:t>
            </a:r>
            <a:endParaRPr sz="2400"/>
          </a:p>
        </p:txBody>
      </p:sp>
      <p:sp>
        <p:nvSpPr>
          <p:cNvPr id="1484" name="Google Shape;1484;p236"/>
          <p:cNvSpPr txBox="1"/>
          <p:nvPr/>
        </p:nvSpPr>
        <p:spPr>
          <a:xfrm>
            <a:off x="138175" y="1202933"/>
            <a:ext cx="8924400" cy="5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Equipe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Assista juntos, aprenda juntos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Anotar tudo em post-its!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sz="1800"/>
              <a:t>Marcar “+” e “-”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sz="1800"/>
              <a:t>Colocar pontos no quadro, </a:t>
            </a:r>
            <a:endParaRPr sz="18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sem muito som</a:t>
            </a:r>
            <a:endParaRPr sz="1800"/>
          </a:p>
        </p:txBody>
      </p:sp>
      <p:pic>
        <p:nvPicPr>
          <p:cNvPr id="1485" name="Google Shape;1485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975" y="1515717"/>
            <a:ext cx="4304874" cy="28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CAE4"/>
        </a:soli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37"/>
          <p:cNvSpPr txBox="1">
            <a:spLocks noGrp="1"/>
          </p:cNvSpPr>
          <p:nvPr>
            <p:ph type="title"/>
          </p:nvPr>
        </p:nvSpPr>
        <p:spPr>
          <a:xfrm>
            <a:off x="249675" y="1797733"/>
            <a:ext cx="5662800" cy="8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Você pode estar tentando testar algo aqui: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Ex.: Será que meu app está bonito e funcional?</a:t>
            </a:r>
            <a:endParaRPr sz="1800" b="0"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1" name="Google Shape;1491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402" y="580467"/>
            <a:ext cx="2432500" cy="32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237"/>
          <p:cNvSpPr txBox="1">
            <a:spLocks noGrp="1"/>
          </p:cNvSpPr>
          <p:nvPr>
            <p:ph type="title"/>
          </p:nvPr>
        </p:nvSpPr>
        <p:spPr>
          <a:xfrm>
            <a:off x="249675" y="3404267"/>
            <a:ext cx="5023500" cy="20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… e acabar descobrindo que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problema é mais embaixo.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Ex.: MEU DEUS! Acharam bonito mas ninguém quer comprá-lo! A maioria acha ele inútil!</a:t>
            </a:r>
            <a:endParaRPr sz="1800" b="0"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3" name="Google Shape;1493;p237"/>
          <p:cNvCxnSpPr/>
          <p:nvPr/>
        </p:nvCxnSpPr>
        <p:spPr>
          <a:xfrm rot="10800000" flipH="1">
            <a:off x="5203425" y="1344967"/>
            <a:ext cx="1088400" cy="719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4" name="Google Shape;1494;p237"/>
          <p:cNvCxnSpPr/>
          <p:nvPr/>
        </p:nvCxnSpPr>
        <p:spPr>
          <a:xfrm>
            <a:off x="3715300" y="3542200"/>
            <a:ext cx="2586900" cy="8256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5" name="Google Shape;1495;p237"/>
          <p:cNvSpPr txBox="1">
            <a:spLocks noGrp="1"/>
          </p:cNvSpPr>
          <p:nvPr>
            <p:ph type="title"/>
          </p:nvPr>
        </p:nvSpPr>
        <p:spPr>
          <a:xfrm>
            <a:off x="249675" y="5654533"/>
            <a:ext cx="8649000" cy="7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Tente descobrir isso da forma mais rápida e barata possível.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6" name="Google Shape;1496;p237"/>
          <p:cNvSpPr txBox="1">
            <a:spLocks noGrp="1"/>
          </p:cNvSpPr>
          <p:nvPr>
            <p:ph type="title"/>
          </p:nvPr>
        </p:nvSpPr>
        <p:spPr>
          <a:xfrm>
            <a:off x="249675" y="518467"/>
            <a:ext cx="7296300" cy="7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Por fim, é bom lembrar:</a:t>
            </a:r>
            <a:endParaRPr sz="2400" b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CAE4"/>
        </a:solidFill>
        <a:effectLst/>
      </p:bgPr>
    </p:bg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3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Prática em grupos</a:t>
            </a:r>
            <a:endParaRPr sz="2400"/>
          </a:p>
        </p:txBody>
      </p:sp>
      <p:sp>
        <p:nvSpPr>
          <p:cNvPr id="1502" name="Google Shape;1502;p238"/>
          <p:cNvSpPr txBox="1"/>
          <p:nvPr/>
        </p:nvSpPr>
        <p:spPr>
          <a:xfrm>
            <a:off x="138175" y="1202933"/>
            <a:ext cx="8924400" cy="5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Queremos melhorar a vida de pessoas que desenvolvem software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Quatro grupos de 4 pessoas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Preferencialmente uma tarefa em específico que pode ser melhorada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30 minutos para definição de ideia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Jornada de usuário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30 minutos para prototipação e definição de roteiro de entrevista e definição de papéis do time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Sugestão: slide compartilhado entre os membros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/>
              <a:t>Não compartilhe a ideia com o outro grupo</a:t>
            </a:r>
            <a:endParaRPr sz="18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Ao final: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Entrevista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Entrevistadores(as)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Entrevistado (a) - pode ser escolhida quando o outro grupo apresentar</a:t>
            </a:r>
            <a:endParaRPr sz="18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3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Grupos</a:t>
            </a:r>
            <a:endParaRPr/>
          </a:p>
        </p:txBody>
      </p:sp>
      <p:sp>
        <p:nvSpPr>
          <p:cNvPr id="1508" name="Google Shape;1508;p239"/>
          <p:cNvSpPr txBox="1"/>
          <p:nvPr/>
        </p:nvSpPr>
        <p:spPr>
          <a:xfrm>
            <a:off x="188575" y="1200900"/>
            <a:ext cx="3275100" cy="5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Grupo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Grupo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9" name="Google Shape;1509;p239"/>
          <p:cNvSpPr txBox="1"/>
          <p:nvPr/>
        </p:nvSpPr>
        <p:spPr>
          <a:xfrm>
            <a:off x="4310875" y="1200900"/>
            <a:ext cx="3275100" cy="5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Grupo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0" name="Google Shape;1510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63" y="1672150"/>
            <a:ext cx="3078924" cy="21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38" y="4801000"/>
            <a:ext cx="2956375" cy="20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050" y="1672149"/>
            <a:ext cx="2579200" cy="22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239"/>
          <p:cNvSpPr txBox="1"/>
          <p:nvPr/>
        </p:nvSpPr>
        <p:spPr>
          <a:xfrm>
            <a:off x="347950" y="3811100"/>
            <a:ext cx="3027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Thobias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40"/>
          <p:cNvSpPr txBox="1"/>
          <p:nvPr/>
        </p:nvSpPr>
        <p:spPr>
          <a:xfrm>
            <a:off x="663200" y="827325"/>
            <a:ext cx="8094000" cy="5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 que é esperado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Definição de problema </a:t>
            </a:r>
            <a:endParaRPr sz="36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Persona</a:t>
            </a:r>
            <a:endParaRPr sz="36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Jornada do usuário</a:t>
            </a:r>
            <a:endParaRPr sz="36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Indicadores para avaliação</a:t>
            </a:r>
            <a:endParaRPr sz="36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Projeto de interação</a:t>
            </a:r>
            <a:endParaRPr sz="36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Perguntas para validação</a:t>
            </a:r>
            <a:endParaRPr sz="36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Tarefa a ser feita</a:t>
            </a:r>
            <a:endParaRPr sz="36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</a:rPr>
              <a:t>Roteiro para validação</a:t>
            </a:r>
            <a:endParaRPr sz="36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41"/>
          <p:cNvSpPr txBox="1"/>
          <p:nvPr/>
        </p:nvSpPr>
        <p:spPr>
          <a:xfrm>
            <a:off x="663200" y="522525"/>
            <a:ext cx="8094000" cy="5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Artefatos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rgbClr val="FFFF00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AQUI</a:t>
            </a:r>
            <a:endParaRPr sz="2400">
              <a:solidFill>
                <a:srgbClr val="FFFF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Definição de problema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pt-B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Um parágrafo dentro do documento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Persona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pt-B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Uma imagem ou link dentro do documento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Jornada do usuário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pt-B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Uma imagem ou link dentro do documento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Indicadores para avaliação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pt-B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Parágrafo dentro do documento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Projeto de interação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pt-B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Link dentro do documento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Perguntas para validação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pt-B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Texto dentro do documento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Tarefa a ser feita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○"/>
            </a:pPr>
            <a:r>
              <a:rPr lang="pt-B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Texto dentro do documento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pt-BR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Roteiro para validação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○"/>
            </a:pPr>
            <a:r>
              <a:rPr lang="pt-B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Texto dentro do documento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8" name="Google Shape;1528;p242"/>
          <p:cNvCxnSpPr/>
          <p:nvPr/>
        </p:nvCxnSpPr>
        <p:spPr>
          <a:xfrm>
            <a:off x="3323309" y="393306"/>
            <a:ext cx="0" cy="575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9" name="Google Shape;1529;p242"/>
          <p:cNvCxnSpPr/>
          <p:nvPr/>
        </p:nvCxnSpPr>
        <p:spPr>
          <a:xfrm rot="10800000">
            <a:off x="3323650" y="6145957"/>
            <a:ext cx="56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0" name="Google Shape;1530;p242"/>
          <p:cNvSpPr txBox="1"/>
          <p:nvPr/>
        </p:nvSpPr>
        <p:spPr>
          <a:xfrm rot="-5400000">
            <a:off x="169053" y="2982237"/>
            <a:ext cx="5800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VALOR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1" name="Google Shape;1531;p242"/>
          <p:cNvSpPr txBox="1"/>
          <p:nvPr/>
        </p:nvSpPr>
        <p:spPr>
          <a:xfrm>
            <a:off x="5720201" y="6145967"/>
            <a:ext cx="3226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DIFICULDADE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242"/>
          <p:cNvSpPr/>
          <p:nvPr/>
        </p:nvSpPr>
        <p:spPr>
          <a:xfrm>
            <a:off x="-9" y="0"/>
            <a:ext cx="2454155" cy="6913107"/>
          </a:xfrm>
          <a:prstGeom prst="flowChartProcess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242"/>
          <p:cNvSpPr txBox="1"/>
          <p:nvPr/>
        </p:nvSpPr>
        <p:spPr>
          <a:xfrm>
            <a:off x="220600" y="177802"/>
            <a:ext cx="2084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Esforço para execução vs. Valor para usuário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4" name="Google Shape;1534;p242"/>
          <p:cNvCxnSpPr/>
          <p:nvPr/>
        </p:nvCxnSpPr>
        <p:spPr>
          <a:xfrm rot="10800000">
            <a:off x="2453932" y="3574196"/>
            <a:ext cx="6417300" cy="44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35" name="Google Shape;1535;p242"/>
          <p:cNvCxnSpPr/>
          <p:nvPr/>
        </p:nvCxnSpPr>
        <p:spPr>
          <a:xfrm>
            <a:off x="5819610" y="304882"/>
            <a:ext cx="30900" cy="652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36" name="Google Shape;1536;p242"/>
          <p:cNvSpPr txBox="1"/>
          <p:nvPr/>
        </p:nvSpPr>
        <p:spPr>
          <a:xfrm>
            <a:off x="8328820" y="5570339"/>
            <a:ext cx="610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latin typeface="Pacifico"/>
                <a:ea typeface="Pacifico"/>
                <a:cs typeface="Pacifico"/>
                <a:sym typeface="Pacifico"/>
              </a:rPr>
              <a:t>2. </a:t>
            </a:r>
            <a:endParaRPr sz="1800"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37" name="Google Shape;1537;p242"/>
          <p:cNvSpPr txBox="1"/>
          <p:nvPr/>
        </p:nvSpPr>
        <p:spPr>
          <a:xfrm>
            <a:off x="8335479" y="393307"/>
            <a:ext cx="610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latin typeface="Pacifico"/>
                <a:ea typeface="Pacifico"/>
                <a:cs typeface="Pacifico"/>
                <a:sym typeface="Pacifico"/>
              </a:rPr>
              <a:t>4. </a:t>
            </a:r>
            <a:endParaRPr sz="1800"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38" name="Google Shape;1538;p242"/>
          <p:cNvSpPr txBox="1"/>
          <p:nvPr/>
        </p:nvSpPr>
        <p:spPr>
          <a:xfrm>
            <a:off x="3473093" y="5496479"/>
            <a:ext cx="165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latin typeface="Pacifico"/>
                <a:ea typeface="Pacifico"/>
                <a:cs typeface="Pacifico"/>
                <a:sym typeface="Pacifico"/>
              </a:rPr>
              <a:t>1. </a:t>
            </a:r>
            <a:endParaRPr sz="1800"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39" name="Google Shape;1539;p242"/>
          <p:cNvSpPr txBox="1"/>
          <p:nvPr/>
        </p:nvSpPr>
        <p:spPr>
          <a:xfrm>
            <a:off x="3566824" y="318287"/>
            <a:ext cx="165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latin typeface="Pacifico"/>
                <a:ea typeface="Pacifico"/>
                <a:cs typeface="Pacifico"/>
                <a:sym typeface="Pacifico"/>
              </a:rPr>
              <a:t>3. </a:t>
            </a:r>
            <a:endParaRPr sz="1800"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40" name="Google Shape;1540;p242"/>
          <p:cNvSpPr txBox="1"/>
          <p:nvPr/>
        </p:nvSpPr>
        <p:spPr>
          <a:xfrm>
            <a:off x="246450" y="1523834"/>
            <a:ext cx="18360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1. fácil &amp; pouco útil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2. difícil &amp; pouco útil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3. fácil &amp; importante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4. difícil &amp; importante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242"/>
          <p:cNvSpPr txBox="1"/>
          <p:nvPr/>
        </p:nvSpPr>
        <p:spPr>
          <a:xfrm>
            <a:off x="137650" y="3454233"/>
            <a:ext cx="2270100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Organize idéias por nível de dificuldade. 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Isso revelará o que é fácil de fazer e importante para os usuários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242"/>
          <p:cNvSpPr/>
          <p:nvPr/>
        </p:nvSpPr>
        <p:spPr>
          <a:xfrm rot="-1363735">
            <a:off x="7151421" y="757565"/>
            <a:ext cx="1042779" cy="1292556"/>
          </a:xfrm>
          <a:prstGeom prst="rect">
            <a:avLst/>
          </a:prstGeom>
          <a:solidFill>
            <a:srgbClr val="E499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43" name="Google Shape;1543;p242"/>
          <p:cNvSpPr txBox="1"/>
          <p:nvPr/>
        </p:nvSpPr>
        <p:spPr>
          <a:xfrm rot="-1342700">
            <a:off x="7131358" y="811327"/>
            <a:ext cx="1040132" cy="10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Indie Flower"/>
                <a:ea typeface="Indie Flower"/>
                <a:cs typeface="Indie Flower"/>
                <a:sym typeface="Indie Flower"/>
              </a:rPr>
              <a:t>Ideia maravilhosa e visionária</a:t>
            </a:r>
            <a:endParaRPr sz="12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544" name="Google Shape;1544;p242"/>
          <p:cNvSpPr/>
          <p:nvPr/>
        </p:nvSpPr>
        <p:spPr>
          <a:xfrm rot="1856655">
            <a:off x="4173336" y="749649"/>
            <a:ext cx="1057752" cy="1308300"/>
          </a:xfrm>
          <a:prstGeom prst="rect">
            <a:avLst/>
          </a:prstGeom>
          <a:solidFill>
            <a:srgbClr val="FBE196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45" name="Google Shape;1545;p242"/>
          <p:cNvSpPr txBox="1"/>
          <p:nvPr/>
        </p:nvSpPr>
        <p:spPr>
          <a:xfrm rot="1880386">
            <a:off x="4190588" y="828375"/>
            <a:ext cx="979981" cy="107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othing You Could Do"/>
                <a:ea typeface="Nothing You Could Do"/>
                <a:cs typeface="Nothing You Could Do"/>
                <a:sym typeface="Nothing You Could Do"/>
              </a:rPr>
              <a:t>Automatizar relatórios</a:t>
            </a:r>
            <a:endParaRPr sz="12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546" name="Google Shape;1546;p242"/>
          <p:cNvSpPr/>
          <p:nvPr/>
        </p:nvSpPr>
        <p:spPr>
          <a:xfrm rot="-861285">
            <a:off x="5665583" y="3913169"/>
            <a:ext cx="929314" cy="1220921"/>
          </a:xfrm>
          <a:prstGeom prst="rect">
            <a:avLst/>
          </a:prstGeom>
          <a:solidFill>
            <a:srgbClr val="E499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47" name="Google Shape;1547;p242"/>
          <p:cNvSpPr txBox="1"/>
          <p:nvPr/>
        </p:nvSpPr>
        <p:spPr>
          <a:xfrm rot="-233892">
            <a:off x="5691316" y="3920605"/>
            <a:ext cx="1019358" cy="111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Indie Flower"/>
                <a:ea typeface="Indie Flower"/>
                <a:cs typeface="Indie Flower"/>
                <a:sym typeface="Indie Flower"/>
              </a:rPr>
              <a:t>Caracterizar</a:t>
            </a:r>
            <a:endParaRPr sz="1200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Indie Flower"/>
                <a:ea typeface="Indie Flower"/>
                <a:cs typeface="Indie Flower"/>
                <a:sym typeface="Indie Flower"/>
              </a:rPr>
              <a:t>variantes</a:t>
            </a:r>
            <a:endParaRPr sz="1200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Indie Flower"/>
                <a:ea typeface="Indie Flower"/>
                <a:cs typeface="Indie Flower"/>
                <a:sym typeface="Indie Flower"/>
              </a:rPr>
              <a:t>do produto</a:t>
            </a:r>
            <a:endParaRPr sz="12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548" name="Google Shape;1548;p242"/>
          <p:cNvSpPr/>
          <p:nvPr/>
        </p:nvSpPr>
        <p:spPr>
          <a:xfrm rot="-1024137">
            <a:off x="4142021" y="3982661"/>
            <a:ext cx="935193" cy="1215282"/>
          </a:xfrm>
          <a:prstGeom prst="rect">
            <a:avLst/>
          </a:prstGeom>
          <a:solidFill>
            <a:srgbClr val="A7D6E5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49" name="Google Shape;1549;p242"/>
          <p:cNvSpPr txBox="1"/>
          <p:nvPr/>
        </p:nvSpPr>
        <p:spPr>
          <a:xfrm rot="1423238">
            <a:off x="4119456" y="4222733"/>
            <a:ext cx="1003039" cy="553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Homemade Apple"/>
                <a:ea typeface="Homemade Apple"/>
                <a:cs typeface="Homemade Apple"/>
                <a:sym typeface="Homemade Apple"/>
              </a:rPr>
              <a:t>Mapear o time</a:t>
            </a:r>
            <a:endParaRPr sz="11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550" name="Google Shape;1550;p242"/>
          <p:cNvSpPr/>
          <p:nvPr/>
        </p:nvSpPr>
        <p:spPr>
          <a:xfrm rot="739365">
            <a:off x="4896054" y="2023311"/>
            <a:ext cx="995229" cy="1323768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51" name="Google Shape;1551;p242"/>
          <p:cNvSpPr txBox="1"/>
          <p:nvPr/>
        </p:nvSpPr>
        <p:spPr>
          <a:xfrm rot="762392">
            <a:off x="5018099" y="2250333"/>
            <a:ext cx="849710" cy="60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othing You Could Do"/>
                <a:ea typeface="Nothing You Could Do"/>
                <a:cs typeface="Nothing You Could Do"/>
                <a:sym typeface="Nothing You Could Do"/>
              </a:rPr>
              <a:t>Outra ideia boa</a:t>
            </a:r>
            <a:endParaRPr sz="12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552" name="Google Shape;1552;p242"/>
          <p:cNvSpPr/>
          <p:nvPr/>
        </p:nvSpPr>
        <p:spPr>
          <a:xfrm rot="691052">
            <a:off x="6456269" y="2357822"/>
            <a:ext cx="925537" cy="1231809"/>
          </a:xfrm>
          <a:prstGeom prst="rect">
            <a:avLst/>
          </a:prstGeom>
          <a:solidFill>
            <a:srgbClr val="A7D6E5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53" name="Google Shape;1553;p242"/>
          <p:cNvSpPr txBox="1"/>
          <p:nvPr/>
        </p:nvSpPr>
        <p:spPr>
          <a:xfrm rot="713319">
            <a:off x="6397706" y="2430877"/>
            <a:ext cx="1042665" cy="62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Homemade Apple"/>
                <a:ea typeface="Homemade Apple"/>
                <a:cs typeface="Homemade Apple"/>
                <a:sym typeface="Homemade Apple"/>
              </a:rPr>
              <a:t>ENviar um survey semanal</a:t>
            </a:r>
            <a:endParaRPr sz="12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554" name="Google Shape;1554;p242"/>
          <p:cNvSpPr/>
          <p:nvPr/>
        </p:nvSpPr>
        <p:spPr>
          <a:xfrm rot="-758489">
            <a:off x="6980405" y="4341039"/>
            <a:ext cx="926664" cy="1223131"/>
          </a:xfrm>
          <a:prstGeom prst="rect">
            <a:avLst/>
          </a:prstGeom>
          <a:solidFill>
            <a:srgbClr val="FBE196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55" name="Google Shape;1555;p242"/>
          <p:cNvSpPr txBox="1"/>
          <p:nvPr/>
        </p:nvSpPr>
        <p:spPr>
          <a:xfrm rot="-733294">
            <a:off x="6924973" y="4428944"/>
            <a:ext cx="946655" cy="56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othing You Could Do"/>
                <a:ea typeface="Nothing You Could Do"/>
                <a:cs typeface="Nothing You Could Do"/>
                <a:sym typeface="Nothing You Could Do"/>
              </a:rPr>
              <a:t>Alinhamento semanal de toda equipe</a:t>
            </a:r>
            <a:endParaRPr sz="12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556" name="Google Shape;1556;p242"/>
          <p:cNvSpPr/>
          <p:nvPr/>
        </p:nvSpPr>
        <p:spPr>
          <a:xfrm>
            <a:off x="293899" y="0"/>
            <a:ext cx="1928700" cy="1041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242"/>
          <p:cNvSpPr txBox="1"/>
          <p:nvPr/>
        </p:nvSpPr>
        <p:spPr>
          <a:xfrm>
            <a:off x="0" y="6231500"/>
            <a:ext cx="1245900" cy="6816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15min</a:t>
            </a:r>
            <a:endParaRPr sz="1800"/>
          </a:p>
        </p:txBody>
      </p:sp>
      <p:pic>
        <p:nvPicPr>
          <p:cNvPr id="1558" name="Google Shape;1558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" y="6309667"/>
            <a:ext cx="393950" cy="3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43"/>
          <p:cNvSpPr txBox="1"/>
          <p:nvPr/>
        </p:nvSpPr>
        <p:spPr>
          <a:xfrm>
            <a:off x="104649" y="42400"/>
            <a:ext cx="3800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Canvas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243"/>
          <p:cNvSpPr/>
          <p:nvPr/>
        </p:nvSpPr>
        <p:spPr>
          <a:xfrm>
            <a:off x="25" y="-16602"/>
            <a:ext cx="9144000" cy="6417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243"/>
          <p:cNvSpPr/>
          <p:nvPr/>
        </p:nvSpPr>
        <p:spPr>
          <a:xfrm>
            <a:off x="25" y="625000"/>
            <a:ext cx="4085650" cy="6161867"/>
          </a:xfrm>
          <a:prstGeom prst="flowChartProcess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43"/>
          <p:cNvSpPr txBox="1"/>
          <p:nvPr/>
        </p:nvSpPr>
        <p:spPr>
          <a:xfrm>
            <a:off x="104650" y="928000"/>
            <a:ext cx="3709500" cy="18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É um excelente exercício de aquecimento. Escolha sua melhor ideia do rascunho e evolua ela de diferentes formas.</a:t>
            </a:r>
            <a:endParaRPr sz="1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7" name="Google Shape;1567;p243"/>
          <p:cNvSpPr txBox="1"/>
          <p:nvPr/>
        </p:nvSpPr>
        <p:spPr>
          <a:xfrm>
            <a:off x="104649" y="42400"/>
            <a:ext cx="3800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Crazy 8s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243"/>
          <p:cNvSpPr txBox="1"/>
          <p:nvPr/>
        </p:nvSpPr>
        <p:spPr>
          <a:xfrm>
            <a:off x="137325" y="2514567"/>
            <a:ext cx="35409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ubstitua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ombine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dapte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odifique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 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roponha novos usos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limine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 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eorganize</a:t>
            </a:r>
            <a:endParaRPr sz="2400"/>
          </a:p>
        </p:txBody>
      </p:sp>
      <p:pic>
        <p:nvPicPr>
          <p:cNvPr id="1569" name="Google Shape;1569;p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050" y="1237064"/>
            <a:ext cx="3428424" cy="518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44"/>
          <p:cNvSpPr txBox="1">
            <a:spLocks noGrp="1"/>
          </p:cNvSpPr>
          <p:nvPr>
            <p:ph type="title"/>
          </p:nvPr>
        </p:nvSpPr>
        <p:spPr>
          <a:xfrm>
            <a:off x="460950" y="18394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</a:t>
            </a:r>
            <a:endParaRPr/>
          </a:p>
        </p:txBody>
      </p:sp>
      <p:sp>
        <p:nvSpPr>
          <p:cNvPr id="1575" name="Google Shape;1575;p244"/>
          <p:cNvSpPr txBox="1">
            <a:spLocks noGrp="1"/>
          </p:cNvSpPr>
          <p:nvPr>
            <p:ph type="title"/>
          </p:nvPr>
        </p:nvSpPr>
        <p:spPr>
          <a:xfrm>
            <a:off x="460950" y="275385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30 mins</a:t>
            </a:r>
            <a:endParaRPr/>
          </a:p>
        </p:txBody>
      </p:sp>
      <p:sp>
        <p:nvSpPr>
          <p:cNvPr id="1576" name="Google Shape;1576;p244"/>
          <p:cNvSpPr txBox="1"/>
          <p:nvPr/>
        </p:nvSpPr>
        <p:spPr>
          <a:xfrm>
            <a:off x="1091725" y="4178325"/>
            <a:ext cx="6639600" cy="17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Professor está online para tirar dúvidas. Basta dar um "Oi".</a:t>
            </a:r>
            <a:endParaRPr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245"/>
          <p:cNvSpPr txBox="1">
            <a:spLocks noGrp="1"/>
          </p:cNvSpPr>
          <p:nvPr>
            <p:ph type="title"/>
          </p:nvPr>
        </p:nvSpPr>
        <p:spPr>
          <a:xfrm>
            <a:off x="460950" y="2178175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Prototipação e preparação de entrevista</a:t>
            </a:r>
            <a:endParaRPr/>
          </a:p>
        </p:txBody>
      </p:sp>
      <p:sp>
        <p:nvSpPr>
          <p:cNvPr id="1582" name="Google Shape;1582;p245"/>
          <p:cNvSpPr txBox="1">
            <a:spLocks noGrp="1"/>
          </p:cNvSpPr>
          <p:nvPr>
            <p:ph type="title"/>
          </p:nvPr>
        </p:nvSpPr>
        <p:spPr>
          <a:xfrm>
            <a:off x="460950" y="3528475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30 mins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0"/>
          <p:cNvSpPr txBox="1"/>
          <p:nvPr/>
        </p:nvSpPr>
        <p:spPr>
          <a:xfrm>
            <a:off x="1810050" y="4816650"/>
            <a:ext cx="55239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Design Centrado no Usuário (UCD), Design de Interação (</a:t>
            </a:r>
            <a:r>
              <a:rPr lang="pt-BR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Ix</a:t>
            </a:r>
            <a:r>
              <a:rPr lang="pt-BR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D) e Usabilidade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75" name="Google Shape;57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62" y="215225"/>
            <a:ext cx="4918476" cy="49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20"/>
          <p:cNvSpPr txBox="1"/>
          <p:nvPr/>
        </p:nvSpPr>
        <p:spPr>
          <a:xfrm>
            <a:off x="3050775" y="124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96F3"/>
                </a:solidFill>
                <a:latin typeface="Oswald"/>
                <a:ea typeface="Oswald"/>
                <a:cs typeface="Oswald"/>
                <a:sym typeface="Oswald"/>
              </a:rPr>
              <a:t>UX</a:t>
            </a:r>
            <a:endParaRPr>
              <a:solidFill>
                <a:srgbClr val="2196F3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46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Lições aprendidas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47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Design de interação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4437"/>
        </a:solidFill>
        <a:effectLst/>
      </p:bgPr>
    </p:bg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" name="Google Shape;159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6094" y="-3"/>
            <a:ext cx="1210231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248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Padrões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4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Carregamento de informações que pode demorar mais de 0.5 segundo</a:t>
            </a:r>
            <a:endParaRPr/>
          </a:p>
        </p:txBody>
      </p:sp>
      <p:pic>
        <p:nvPicPr>
          <p:cNvPr id="1604" name="Google Shape;1604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1" y="1204433"/>
            <a:ext cx="1919425" cy="39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249"/>
          <p:cNvSpPr txBox="1"/>
          <p:nvPr/>
        </p:nvSpPr>
        <p:spPr>
          <a:xfrm>
            <a:off x="2780975" y="1871433"/>
            <a:ext cx="5265600" cy="3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carregamento de qualquer informação (ou lista) que demore mais de 0.5 segundo deve ser precedido da visualização de um </a:t>
            </a:r>
            <a:r>
              <a:rPr lang="pt-BR" i="1"/>
              <a:t>spinner</a:t>
            </a:r>
            <a:r>
              <a:rPr lang="pt-BR"/>
              <a:t> indeterminado. O objetivo é mostrar ao usuário que algo está sendo carregado.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5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Erro em alguma operação</a:t>
            </a:r>
            <a:endParaRPr/>
          </a:p>
        </p:txBody>
      </p:sp>
      <p:pic>
        <p:nvPicPr>
          <p:cNvPr id="1611" name="Google Shape;1611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00" y="1303633"/>
            <a:ext cx="1919425" cy="3900093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250"/>
          <p:cNvSpPr txBox="1"/>
          <p:nvPr/>
        </p:nvSpPr>
        <p:spPr>
          <a:xfrm>
            <a:off x="2780975" y="1871433"/>
            <a:ext cx="5265600" cy="3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Erros simples devem ser mostrados através de uma única linha de texto diretamente relacionada com a operação executada. Ela pode conter uma ação de texto.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Especificação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AQUI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51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Notícias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2" name="Google Shape;162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5" y="321000"/>
            <a:ext cx="609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000" y="1032200"/>
            <a:ext cx="1940373" cy="39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252"/>
          <p:cNvSpPr txBox="1"/>
          <p:nvPr/>
        </p:nvSpPr>
        <p:spPr>
          <a:xfrm>
            <a:off x="4963968" y="606867"/>
            <a:ext cx="3808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Tela Notícias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25" name="Google Shape;1625;p252"/>
          <p:cNvSpPr txBox="1"/>
          <p:nvPr/>
        </p:nvSpPr>
        <p:spPr>
          <a:xfrm>
            <a:off x="4787150" y="1485367"/>
            <a:ext cx="4107600" cy="30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Lista de notícias da regional, vindo do Firebase, entregue como lista infinita.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eriod"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Volta para a tela anterior.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Toque em um cartão abre o link relacionado a notícia especificada.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Toque no componente que mostra o nome da regional abre o componente de escolha de regional.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6" name="Google Shape;1626;p252"/>
          <p:cNvSpPr txBox="1"/>
          <p:nvPr/>
        </p:nvSpPr>
        <p:spPr>
          <a:xfrm>
            <a:off x="4989118" y="951767"/>
            <a:ext cx="3808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B7B7B7"/>
                </a:solidFill>
              </a:rPr>
              <a:t>Lista de informações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1627" name="Google Shape;1627;p252" descr="touch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599" y="2079332"/>
            <a:ext cx="519275" cy="6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252"/>
          <p:cNvSpPr txBox="1"/>
          <p:nvPr/>
        </p:nvSpPr>
        <p:spPr>
          <a:xfrm>
            <a:off x="1884300" y="2331933"/>
            <a:ext cx="361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000" b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9" name="Google Shape;1629;p252" descr="touch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474" y="5357865"/>
            <a:ext cx="519275" cy="6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252"/>
          <p:cNvSpPr txBox="1"/>
          <p:nvPr/>
        </p:nvSpPr>
        <p:spPr>
          <a:xfrm>
            <a:off x="3027175" y="5610467"/>
            <a:ext cx="361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000" b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31" name="Google Shape;1631;p252" descr="touch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274" y="2079332"/>
            <a:ext cx="519275" cy="6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252"/>
          <p:cNvSpPr txBox="1"/>
          <p:nvPr/>
        </p:nvSpPr>
        <p:spPr>
          <a:xfrm>
            <a:off x="2665975" y="2331933"/>
            <a:ext cx="361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1000" b="1">
              <a:solidFill>
                <a:srgbClr val="FF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5" y="321000"/>
            <a:ext cx="6096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26" y="1353133"/>
            <a:ext cx="1867300" cy="37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253"/>
          <p:cNvSpPr txBox="1"/>
          <p:nvPr/>
        </p:nvSpPr>
        <p:spPr>
          <a:xfrm>
            <a:off x="2409400" y="2353200"/>
            <a:ext cx="19614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A escolha da regional é um popup, listando cada uma das regionais, informação já existente no dispositivo.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0" name="Google Shape;1640;p253"/>
          <p:cNvSpPr txBox="1"/>
          <p:nvPr/>
        </p:nvSpPr>
        <p:spPr>
          <a:xfrm>
            <a:off x="2333196" y="1477867"/>
            <a:ext cx="18549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Tela Notícias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41" name="Google Shape;1641;p253"/>
          <p:cNvSpPr txBox="1"/>
          <p:nvPr/>
        </p:nvSpPr>
        <p:spPr>
          <a:xfrm>
            <a:off x="2345447" y="1840355"/>
            <a:ext cx="18549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B7B7B7"/>
                </a:solidFill>
              </a:rPr>
              <a:t>Escolha de regional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1642" name="Google Shape;1642;p253"/>
          <p:cNvSpPr txBox="1"/>
          <p:nvPr/>
        </p:nvSpPr>
        <p:spPr>
          <a:xfrm>
            <a:off x="6755575" y="2353200"/>
            <a:ext cx="19614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O arrasto para baixo solicita ao servidor novas notícias.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Estas serão adicionadas ao topo da lista.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3" name="Google Shape;1643;p253"/>
          <p:cNvSpPr txBox="1"/>
          <p:nvPr/>
        </p:nvSpPr>
        <p:spPr>
          <a:xfrm>
            <a:off x="6679371" y="1477867"/>
            <a:ext cx="18549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Tela Notícias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44" name="Google Shape;1644;p253"/>
          <p:cNvSpPr txBox="1"/>
          <p:nvPr/>
        </p:nvSpPr>
        <p:spPr>
          <a:xfrm>
            <a:off x="6691622" y="1840355"/>
            <a:ext cx="18549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B7B7B7"/>
                </a:solidFill>
              </a:rPr>
              <a:t>Atualização de notícias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1645" name="Google Shape;1645;p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7551" y="1353128"/>
            <a:ext cx="1867300" cy="379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253" descr="pulldow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5369" y="2455509"/>
            <a:ext cx="519275" cy="61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5" y="321000"/>
            <a:ext cx="6096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254"/>
          <p:cNvSpPr txBox="1"/>
          <p:nvPr/>
        </p:nvSpPr>
        <p:spPr>
          <a:xfrm>
            <a:off x="2409400" y="2353200"/>
            <a:ext cx="19614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Quando não houver informação, mostra rótulo de erro. Ao ser tocado, chama a atualização da lista.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3" name="Google Shape;1653;p254"/>
          <p:cNvSpPr txBox="1"/>
          <p:nvPr/>
        </p:nvSpPr>
        <p:spPr>
          <a:xfrm>
            <a:off x="2333196" y="1477867"/>
            <a:ext cx="18549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Tela Notícias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54" name="Google Shape;1654;p254"/>
          <p:cNvSpPr txBox="1"/>
          <p:nvPr/>
        </p:nvSpPr>
        <p:spPr>
          <a:xfrm>
            <a:off x="2345447" y="1840355"/>
            <a:ext cx="18549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B7B7B7"/>
                </a:solidFill>
              </a:rPr>
              <a:t>Sem informação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1655" name="Google Shape;1655;p254"/>
          <p:cNvSpPr txBox="1"/>
          <p:nvPr/>
        </p:nvSpPr>
        <p:spPr>
          <a:xfrm>
            <a:off x="6755575" y="2353200"/>
            <a:ext cx="19614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O arrasto para cima solicita ao servidor notícias mais antigas.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Estas serão adicionadas ao final da lista.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6" name="Google Shape;1656;p254"/>
          <p:cNvSpPr txBox="1"/>
          <p:nvPr/>
        </p:nvSpPr>
        <p:spPr>
          <a:xfrm>
            <a:off x="6679371" y="1477867"/>
            <a:ext cx="18549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Tela Notícias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57" name="Google Shape;1657;p254"/>
          <p:cNvSpPr txBox="1"/>
          <p:nvPr/>
        </p:nvSpPr>
        <p:spPr>
          <a:xfrm>
            <a:off x="6691622" y="1840355"/>
            <a:ext cx="18549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B7B7B7"/>
                </a:solidFill>
              </a:rPr>
              <a:t>Notícias mais antigas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1658" name="Google Shape;1658;p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51" y="1353128"/>
            <a:ext cx="1867300" cy="379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7551" y="1353128"/>
            <a:ext cx="1867300" cy="379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254" descr="pullu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9369" y="5310176"/>
            <a:ext cx="519275" cy="61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2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Links interessantes</a:t>
            </a:r>
            <a:endParaRPr/>
          </a:p>
        </p:txBody>
      </p:sp>
      <p:sp>
        <p:nvSpPr>
          <p:cNvPr id="1666" name="Google Shape;1666;p2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3000"/>
              <a:buChar char="●"/>
            </a:pPr>
            <a:r>
              <a:rPr lang="pt-BR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https://xtensio.com/user-persona/</a:t>
            </a:r>
            <a:endParaRPr>
              <a:solidFill>
                <a:srgbClr val="0000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Char char="●"/>
            </a:pPr>
            <a:r>
              <a:rPr lang="pt-BR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https://www.uplabs.com/search?q=map</a:t>
            </a:r>
            <a:endParaRPr>
              <a:solidFill>
                <a:srgbClr val="0000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Char char="●"/>
            </a:pPr>
            <a:r>
              <a:rPr lang="pt-BR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https://www.adobe.com/br/products/xd.html</a:t>
            </a:r>
            <a:endParaRPr>
              <a:solidFill>
                <a:srgbClr val="0000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Char char="●"/>
            </a:pPr>
            <a:r>
              <a:rPr lang="pt-BR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https://marvelapp.com/</a:t>
            </a:r>
            <a:endParaRPr>
              <a:solidFill>
                <a:srgbClr val="0000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Char char="●"/>
            </a:pPr>
            <a:r>
              <a:rPr lang="pt-BR" sz="36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7"/>
              </a:rPr>
              <a:t>https://material.io/design/components/lists.html#anatomy</a:t>
            </a:r>
            <a:endParaRPr>
              <a:solidFill>
                <a:srgbClr val="0000FF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Char char="●"/>
            </a:pPr>
            <a:r>
              <a:rPr lang="pt-BR" sz="36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8"/>
              </a:rPr>
              <a:t>https://www.uplabs.com/android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 9241-210</a:t>
            </a:r>
            <a:endParaRPr sz="48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82" name="Google Shape;582;p1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pt-BR">
                <a:solidFill>
                  <a:srgbClr val="000000"/>
                </a:solidFill>
              </a:rPr>
              <a:t>Ergonomia e interface homem-computador</a:t>
            </a:r>
            <a:endParaRPr>
              <a:solidFill>
                <a:srgbClr val="000000"/>
              </a:solidFill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lang="pt-BR" sz="2200">
                <a:solidFill>
                  <a:srgbClr val="000000"/>
                </a:solidFill>
              </a:rPr>
              <a:t>UX definida "c</a:t>
            </a:r>
            <a:r>
              <a:rPr lang="pt-BR" sz="2200"/>
              <a:t>omo as respostas e percepções de uma pessoa resultantes do uso de um produto, sistema ou serviço."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pt-BR" sz="2200"/>
              <a:t>O projeto é baseado no entendimento explícito de usuários, tarefas e ambientes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pt-BR" sz="2200"/>
              <a:t>Os usuários estão envolvidos em todo projeto e desenvolvimento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pt-BR" sz="2200"/>
              <a:t>O projeto é conduzido e refinado por avaliações centradas no usuário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pt-BR" sz="2200"/>
              <a:t>O processo é iterativo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pt-BR" sz="2200"/>
              <a:t>O projeto aborda toda a experiência do usuário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pt-BR" sz="2200"/>
              <a:t>A equipe de design inclui competências multidisciplinares e perspectivas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9582" y="0"/>
            <a:ext cx="11883155" cy="510037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22"/>
          <p:cNvSpPr/>
          <p:nvPr/>
        </p:nvSpPr>
        <p:spPr>
          <a:xfrm>
            <a:off x="0" y="5100375"/>
            <a:ext cx="9144000" cy="18447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89" name="Google Shape;589;p122"/>
          <p:cNvSpPr txBox="1"/>
          <p:nvPr/>
        </p:nvSpPr>
        <p:spPr>
          <a:xfrm>
            <a:off x="948150" y="5279167"/>
            <a:ext cx="7247700" cy="1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UX é tudo que você precisa </a:t>
            </a:r>
            <a:r>
              <a:rPr lang="pt-BR" sz="2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saber, pensar e fazer</a:t>
            </a:r>
            <a:r>
              <a:rPr lang="pt-BR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para se certificar de que você está lançando o produto certo para as pessoas certas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23"/>
          <p:cNvSpPr txBox="1"/>
          <p:nvPr/>
        </p:nvSpPr>
        <p:spPr>
          <a:xfrm>
            <a:off x="365325" y="827667"/>
            <a:ext cx="39615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3200"/>
              <a:buFont typeface="Oswald"/>
              <a:buAutoNum type="arabicPeriod"/>
            </a:pPr>
            <a:r>
              <a:rPr lang="pt-BR" sz="3200">
                <a:solidFill>
                  <a:srgbClr val="2196F3"/>
                </a:solidFill>
                <a:latin typeface="Oswald"/>
                <a:ea typeface="Oswald"/>
                <a:cs typeface="Oswald"/>
                <a:sym typeface="Oswald"/>
              </a:rPr>
              <a:t>Centrada no usuário</a:t>
            </a:r>
            <a:endParaRPr sz="3200">
              <a:solidFill>
                <a:srgbClr val="2196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5" name="Google Shape;595;p123"/>
          <p:cNvSpPr txBox="1"/>
          <p:nvPr/>
        </p:nvSpPr>
        <p:spPr>
          <a:xfrm>
            <a:off x="365325" y="250400"/>
            <a:ext cx="29205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96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123"/>
          <p:cNvSpPr txBox="1"/>
          <p:nvPr/>
        </p:nvSpPr>
        <p:spPr>
          <a:xfrm>
            <a:off x="377900" y="2241267"/>
            <a:ext cx="3961500" cy="3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Projetado para eles e não você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Entender suas necessidades, motivações e restrições.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pt-BR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Coloque o usuário no centro da sua decisão e o recompense. Ganhe sua confiança.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97" name="Google Shape;597;p123" descr="Untitled-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499" y="1086833"/>
            <a:ext cx="2385175" cy="4328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123"/>
          <p:cNvCxnSpPr/>
          <p:nvPr/>
        </p:nvCxnSpPr>
        <p:spPr>
          <a:xfrm>
            <a:off x="454102" y="726067"/>
            <a:ext cx="3268500" cy="0"/>
          </a:xfrm>
          <a:prstGeom prst="straightConnector1">
            <a:avLst/>
          </a:prstGeom>
          <a:noFill/>
          <a:ln w="19050" cap="flat" cmpd="sng">
            <a:solidFill>
              <a:srgbClr val="2196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9" name="Google Shape;59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074" y="152400"/>
            <a:ext cx="1184526" cy="11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24"/>
          <p:cNvSpPr txBox="1"/>
          <p:nvPr/>
        </p:nvSpPr>
        <p:spPr>
          <a:xfrm>
            <a:off x="365325" y="827667"/>
            <a:ext cx="44589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96F3"/>
                </a:solidFill>
                <a:latin typeface="Oswald"/>
                <a:ea typeface="Oswald"/>
                <a:cs typeface="Oswald"/>
                <a:sym typeface="Oswald"/>
              </a:rPr>
              <a:t>2. Pesquisa</a:t>
            </a:r>
            <a:endParaRPr sz="3200">
              <a:solidFill>
                <a:srgbClr val="2196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5" name="Google Shape;605;p124"/>
          <p:cNvSpPr txBox="1"/>
          <p:nvPr/>
        </p:nvSpPr>
        <p:spPr>
          <a:xfrm>
            <a:off x="365325" y="250400"/>
            <a:ext cx="29205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96F3"/>
                </a:solidFill>
                <a:latin typeface="Open Sans"/>
                <a:ea typeface="Open Sans"/>
                <a:cs typeface="Open Sans"/>
                <a:sym typeface="Open Sans"/>
              </a:rPr>
              <a:t>Fundamentos da UX</a:t>
            </a:r>
            <a:endParaRPr>
              <a:solidFill>
                <a:srgbClr val="2196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96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124"/>
          <p:cNvSpPr txBox="1"/>
          <p:nvPr/>
        </p:nvSpPr>
        <p:spPr>
          <a:xfrm>
            <a:off x="377900" y="2241267"/>
            <a:ext cx="3961500" cy="3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Entender a área do produto, seus pontos fortes e fracos.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sz="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pt-BR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Valide suas asserções com usuários de verdade. 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pt-BR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Métodos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07" name="Google Shape;607;p124" descr="Untitled-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25" y="1898467"/>
            <a:ext cx="2542751" cy="3719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124"/>
          <p:cNvCxnSpPr/>
          <p:nvPr/>
        </p:nvCxnSpPr>
        <p:spPr>
          <a:xfrm>
            <a:off x="454102" y="726067"/>
            <a:ext cx="3224400" cy="0"/>
          </a:xfrm>
          <a:prstGeom prst="straightConnector1">
            <a:avLst/>
          </a:prstGeom>
          <a:noFill/>
          <a:ln w="19050" cap="flat" cmpd="sng">
            <a:solidFill>
              <a:srgbClr val="2196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9" name="Google Shape;60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074" y="152400"/>
            <a:ext cx="1184526" cy="11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25"/>
          <p:cNvSpPr txBox="1"/>
          <p:nvPr/>
        </p:nvSpPr>
        <p:spPr>
          <a:xfrm>
            <a:off x="365325" y="827667"/>
            <a:ext cx="44439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96F3"/>
                </a:solidFill>
                <a:latin typeface="Oswald"/>
                <a:ea typeface="Oswald"/>
                <a:cs typeface="Oswald"/>
                <a:sym typeface="Oswald"/>
              </a:rPr>
              <a:t>3. Adaptar, adaptar, adaptar</a:t>
            </a:r>
            <a:endParaRPr sz="3200">
              <a:solidFill>
                <a:srgbClr val="2196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15" name="Google Shape;615;p125"/>
          <p:cNvCxnSpPr/>
          <p:nvPr/>
        </p:nvCxnSpPr>
        <p:spPr>
          <a:xfrm>
            <a:off x="454102" y="726067"/>
            <a:ext cx="2828100" cy="0"/>
          </a:xfrm>
          <a:prstGeom prst="straightConnector1">
            <a:avLst/>
          </a:prstGeom>
          <a:noFill/>
          <a:ln w="19050" cap="flat" cmpd="sng">
            <a:solidFill>
              <a:srgbClr val="2196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125"/>
          <p:cNvSpPr txBox="1"/>
          <p:nvPr/>
        </p:nvSpPr>
        <p:spPr>
          <a:xfrm>
            <a:off x="365325" y="250400"/>
            <a:ext cx="29205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96F3"/>
                </a:solidFill>
                <a:latin typeface="Open Sans"/>
                <a:ea typeface="Open Sans"/>
                <a:cs typeface="Open Sans"/>
                <a:sym typeface="Open Sans"/>
              </a:rPr>
              <a:t>Fundamentos da UX</a:t>
            </a:r>
            <a:endParaRPr>
              <a:solidFill>
                <a:srgbClr val="2196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96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7" name="Google Shape;617;p125"/>
          <p:cNvSpPr txBox="1"/>
          <p:nvPr/>
        </p:nvSpPr>
        <p:spPr>
          <a:xfrm>
            <a:off x="377900" y="2241267"/>
            <a:ext cx="3961500" cy="4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pt-BR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 base em sua pesquisa, adapte seus planos com base no que você aprende. Quanto mais freqüentemente você valida seu curso, melhor será o seu produto.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18" name="Google Shape;618;p125" descr="Untitled-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900" y="1001167"/>
            <a:ext cx="3067200" cy="43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074" y="152400"/>
            <a:ext cx="1184526" cy="11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Apresentação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434" name="Google Shape;43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01" y="1682526"/>
            <a:ext cx="2247548" cy="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250" y="5545487"/>
            <a:ext cx="1625223" cy="102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102"/>
          <p:cNvGrpSpPr/>
          <p:nvPr/>
        </p:nvGrpSpPr>
        <p:grpSpPr>
          <a:xfrm>
            <a:off x="6437112" y="5456711"/>
            <a:ext cx="2510752" cy="1117387"/>
            <a:chOff x="6702475" y="3684072"/>
            <a:chExt cx="1621200" cy="721500"/>
          </a:xfrm>
        </p:grpSpPr>
        <p:sp>
          <p:nvSpPr>
            <p:cNvPr id="437" name="Google Shape;437;p102"/>
            <p:cNvSpPr/>
            <p:nvPr/>
          </p:nvSpPr>
          <p:spPr>
            <a:xfrm>
              <a:off x="6702475" y="3684072"/>
              <a:ext cx="1621200" cy="7215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8" name="Google Shape;438;p102" descr="aa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45577" y="3747788"/>
              <a:ext cx="1335000" cy="594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9" name="Google Shape;439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7300" y="1682525"/>
            <a:ext cx="3641036" cy="10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9447" y="4555597"/>
            <a:ext cx="954250" cy="9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2880175"/>
            <a:ext cx="2488069" cy="7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02"/>
          <p:cNvPicPr preferRelativeResize="0"/>
          <p:nvPr/>
        </p:nvPicPr>
        <p:blipFill rotWithShape="1">
          <a:blip r:embed="rId9">
            <a:alphaModFix/>
          </a:blip>
          <a:srcRect t="9560" b="-9560"/>
          <a:stretch/>
        </p:blipFill>
        <p:spPr>
          <a:xfrm>
            <a:off x="7787675" y="3478025"/>
            <a:ext cx="1243950" cy="12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94550" y="3311650"/>
            <a:ext cx="1243951" cy="124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88150" y="4750300"/>
            <a:ext cx="2007515" cy="4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48750" y="4270758"/>
            <a:ext cx="1366750" cy="91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1004" y="4448602"/>
            <a:ext cx="1625225" cy="192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0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00450" y="5678699"/>
            <a:ext cx="1479408" cy="9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26241" y="2674363"/>
            <a:ext cx="811350" cy="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53275" y="2833700"/>
            <a:ext cx="5978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0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3823" y="5874400"/>
            <a:ext cx="760600" cy="7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0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162920" y="1743121"/>
            <a:ext cx="1742256" cy="6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0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403025" y="3750813"/>
            <a:ext cx="698350" cy="6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0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933900" y="3111438"/>
            <a:ext cx="651750" cy="6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0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5200" y="4088611"/>
            <a:ext cx="597850" cy="109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0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140500" y="3798234"/>
            <a:ext cx="5978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0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394550" y="2613300"/>
            <a:ext cx="698350" cy="6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0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003975" y="2602762"/>
            <a:ext cx="811350" cy="71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0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826250" y="3823175"/>
            <a:ext cx="5978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26"/>
          <p:cNvSpPr txBox="1"/>
          <p:nvPr/>
        </p:nvSpPr>
        <p:spPr>
          <a:xfrm>
            <a:off x="365325" y="827675"/>
            <a:ext cx="55722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96F3"/>
                </a:solidFill>
                <a:latin typeface="Oswald"/>
                <a:ea typeface="Oswald"/>
                <a:cs typeface="Oswald"/>
                <a:sym typeface="Oswald"/>
              </a:rPr>
              <a:t>4. ESFORÇO PARA O SIMPLES (LEAN)</a:t>
            </a:r>
            <a:endParaRPr sz="3200">
              <a:solidFill>
                <a:srgbClr val="2196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5" name="Google Shape;625;p126"/>
          <p:cNvSpPr txBox="1"/>
          <p:nvPr/>
        </p:nvSpPr>
        <p:spPr>
          <a:xfrm>
            <a:off x="365325" y="250400"/>
            <a:ext cx="29205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96F3"/>
                </a:solidFill>
                <a:latin typeface="Open Sans"/>
                <a:ea typeface="Open Sans"/>
                <a:cs typeface="Open Sans"/>
                <a:sym typeface="Open Sans"/>
              </a:rPr>
              <a:t>Fundamentos da UX</a:t>
            </a:r>
            <a:endParaRPr>
              <a:solidFill>
                <a:srgbClr val="2196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96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126"/>
          <p:cNvSpPr txBox="1"/>
          <p:nvPr/>
        </p:nvSpPr>
        <p:spPr>
          <a:xfrm>
            <a:off x="377900" y="2241267"/>
            <a:ext cx="3961500" cy="3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pt-BR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Certifique-se de que sua proposição e benefícios são claros e podem ser defendidos por seus usuários.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7" name="Google Shape;627;p126"/>
          <p:cNvCxnSpPr/>
          <p:nvPr/>
        </p:nvCxnSpPr>
        <p:spPr>
          <a:xfrm>
            <a:off x="454102" y="726067"/>
            <a:ext cx="3753300" cy="0"/>
          </a:xfrm>
          <a:prstGeom prst="straightConnector1">
            <a:avLst/>
          </a:prstGeom>
          <a:noFill/>
          <a:ln w="19050" cap="flat" cmpd="sng">
            <a:solidFill>
              <a:srgbClr val="2196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8" name="Google Shape;628;p126" descr="Untitled-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475" y="1630067"/>
            <a:ext cx="2021100" cy="39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074" y="152400"/>
            <a:ext cx="1184526" cy="11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7"/>
          <p:cNvSpPr txBox="1"/>
          <p:nvPr/>
        </p:nvSpPr>
        <p:spPr>
          <a:xfrm>
            <a:off x="365325" y="827667"/>
            <a:ext cx="44589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196F3"/>
                </a:solidFill>
                <a:latin typeface="Oswald"/>
                <a:ea typeface="Oswald"/>
                <a:cs typeface="Oswald"/>
                <a:sym typeface="Oswald"/>
              </a:rPr>
              <a:t>5. RESOLVER PROBLEMAS DO MUNDO REAL</a:t>
            </a:r>
            <a:endParaRPr sz="3200">
              <a:solidFill>
                <a:srgbClr val="2196F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5" name="Google Shape;635;p127"/>
          <p:cNvSpPr txBox="1"/>
          <p:nvPr/>
        </p:nvSpPr>
        <p:spPr>
          <a:xfrm>
            <a:off x="365325" y="250400"/>
            <a:ext cx="29205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96F3"/>
                </a:solidFill>
                <a:latin typeface="Open Sans"/>
                <a:ea typeface="Open Sans"/>
                <a:cs typeface="Open Sans"/>
                <a:sym typeface="Open Sans"/>
              </a:rPr>
              <a:t>Fundamentos da UX</a:t>
            </a:r>
            <a:endParaRPr>
              <a:solidFill>
                <a:srgbClr val="2196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96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127"/>
          <p:cNvSpPr txBox="1"/>
          <p:nvPr/>
        </p:nvSpPr>
        <p:spPr>
          <a:xfrm>
            <a:off x="377900" y="2241267"/>
            <a:ext cx="3961500" cy="3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pt-BR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Resolver problemas reais para usuários reais. Ser ambicioso e inovador na sua escolha de área de produto e abordagem. Olhe ao seu redor e pense sobre como a aplicação da tecnologia pode mudar as coisas para melhor.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7" name="Google Shape;637;p127"/>
          <p:cNvCxnSpPr/>
          <p:nvPr/>
        </p:nvCxnSpPr>
        <p:spPr>
          <a:xfrm>
            <a:off x="454102" y="726067"/>
            <a:ext cx="3477900" cy="0"/>
          </a:xfrm>
          <a:prstGeom prst="straightConnector1">
            <a:avLst/>
          </a:prstGeom>
          <a:noFill/>
          <a:ln w="19050" cap="flat" cmpd="sng">
            <a:solidFill>
              <a:srgbClr val="2196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8" name="Google Shape;638;p127" descr="Untitled-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100" y="1222967"/>
            <a:ext cx="1289600" cy="40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27" descr="Untitled-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077" y="1825067"/>
            <a:ext cx="1020950" cy="36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7074" y="152400"/>
            <a:ext cx="1184526" cy="11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28"/>
          <p:cNvSpPr/>
          <p:nvPr/>
        </p:nvSpPr>
        <p:spPr>
          <a:xfrm>
            <a:off x="0" y="5100375"/>
            <a:ext cx="9144000" cy="18447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46" name="Google Shape;646;p128"/>
          <p:cNvSpPr txBox="1"/>
          <p:nvPr/>
        </p:nvSpPr>
        <p:spPr>
          <a:xfrm>
            <a:off x="948150" y="5279167"/>
            <a:ext cx="7247700" cy="1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 competidor hoje está a um ou dois toques/cliques de distância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7" name="Google Shape;647;p128" descr="Untitled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488" y="746650"/>
            <a:ext cx="2965025" cy="43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9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UX, por </a:t>
            </a:r>
            <a:r>
              <a:rPr lang="pt-BR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 Saffer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653" name="Google Shape;65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045" y="1585375"/>
            <a:ext cx="7205930" cy="52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29"/>
          <p:cNvSpPr txBox="1"/>
          <p:nvPr/>
        </p:nvSpPr>
        <p:spPr>
          <a:xfrm>
            <a:off x="6053700" y="6473200"/>
            <a:ext cx="3090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http://www.odannyboy.com/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30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UX não é só o visível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60" name="Google Shape;660;p130"/>
          <p:cNvSpPr txBox="1"/>
          <p:nvPr/>
        </p:nvSpPr>
        <p:spPr>
          <a:xfrm>
            <a:off x="1913575" y="5974000"/>
            <a:ext cx="72303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</a:rPr>
              <a:t>http://designshack.net/articles/why-does-user-experience-matter/</a:t>
            </a:r>
            <a:endParaRPr/>
          </a:p>
        </p:txBody>
      </p:sp>
      <p:pic>
        <p:nvPicPr>
          <p:cNvPr id="661" name="Google Shape;66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2059225"/>
            <a:ext cx="681037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31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UI e UX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67" name="Google Shape;667;p131"/>
          <p:cNvSpPr txBox="1"/>
          <p:nvPr/>
        </p:nvSpPr>
        <p:spPr>
          <a:xfrm>
            <a:off x="3904200" y="5974000"/>
            <a:ext cx="52398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http://www.uxisnotui.com/downloads/a4.pdf</a:t>
            </a:r>
            <a:endParaRPr/>
          </a:p>
        </p:txBody>
      </p:sp>
      <p:pic>
        <p:nvPicPr>
          <p:cNvPr id="668" name="Google Shape;66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50" y="1511500"/>
            <a:ext cx="4531002" cy="53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32" descr="ux-vs-ui-dev-skills-expand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8" y="1468757"/>
            <a:ext cx="8984826" cy="544964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32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UI e UX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5" name="Google Shape;675;p132"/>
          <p:cNvSpPr txBox="1"/>
          <p:nvPr/>
        </p:nvSpPr>
        <p:spPr>
          <a:xfrm>
            <a:off x="3904200" y="5974000"/>
            <a:ext cx="52398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http://www.uxisnotui.com/downloads/a4.pdf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33"/>
          <p:cNvSpPr txBox="1"/>
          <p:nvPr/>
        </p:nvSpPr>
        <p:spPr>
          <a:xfrm>
            <a:off x="1810050" y="2848800"/>
            <a:ext cx="55239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ESTRATÉGIA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USABILIDADE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AVALIAÇÃO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34"/>
          <p:cNvSpPr txBox="1"/>
          <p:nvPr/>
        </p:nvSpPr>
        <p:spPr>
          <a:xfrm>
            <a:off x="1810050" y="2848800"/>
            <a:ext cx="55239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ESTRATÉGIA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35"/>
          <p:cNvSpPr txBox="1"/>
          <p:nvPr/>
        </p:nvSpPr>
        <p:spPr>
          <a:xfrm>
            <a:off x="107794" y="182257"/>
            <a:ext cx="2793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PROCESSO ITERATIVO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135"/>
          <p:cNvSpPr txBox="1"/>
          <p:nvPr/>
        </p:nvSpPr>
        <p:spPr>
          <a:xfrm>
            <a:off x="1266313" y="3432467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CONSTRUIR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92" name="Google Shape;69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70" y="2538983"/>
            <a:ext cx="636075" cy="6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3"/>
          <p:cNvSpPr txBox="1">
            <a:spLocks noGrp="1"/>
          </p:cNvSpPr>
          <p:nvPr>
            <p:ph type="title"/>
          </p:nvPr>
        </p:nvSpPr>
        <p:spPr>
          <a:xfrm>
            <a:off x="226025" y="877933"/>
            <a:ext cx="82410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34343"/>
                </a:solidFill>
              </a:rPr>
              <a:t>Escreva 2 palavras em uma folha. Pode ser objetos ou características</a:t>
            </a:r>
            <a:endParaRPr sz="3200">
              <a:solidFill>
                <a:srgbClr val="434343"/>
              </a:solidFill>
            </a:endParaRPr>
          </a:p>
        </p:txBody>
      </p:sp>
      <p:sp>
        <p:nvSpPr>
          <p:cNvPr id="464" name="Google Shape;464;p103"/>
          <p:cNvSpPr txBox="1"/>
          <p:nvPr/>
        </p:nvSpPr>
        <p:spPr>
          <a:xfrm>
            <a:off x="302225" y="1883500"/>
            <a:ext cx="5335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Não mostre para as outras pessoas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6"/>
          <p:cNvSpPr txBox="1"/>
          <p:nvPr/>
        </p:nvSpPr>
        <p:spPr>
          <a:xfrm>
            <a:off x="107794" y="182257"/>
            <a:ext cx="2793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PROCESSO ITERATIVO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136"/>
          <p:cNvSpPr txBox="1"/>
          <p:nvPr/>
        </p:nvSpPr>
        <p:spPr>
          <a:xfrm>
            <a:off x="1266313" y="3432467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CONSTRUIR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99" name="Google Shape;699;p136"/>
          <p:cNvSpPr txBox="1"/>
          <p:nvPr/>
        </p:nvSpPr>
        <p:spPr>
          <a:xfrm>
            <a:off x="3756425" y="3432450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LANÇAR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00" name="Google Shape;70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70" y="2538983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195" y="2429233"/>
            <a:ext cx="636075" cy="63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136"/>
          <p:cNvCxnSpPr/>
          <p:nvPr/>
        </p:nvCxnSpPr>
        <p:spPr>
          <a:xfrm rot="10800000" flipH="1">
            <a:off x="2680313" y="2846683"/>
            <a:ext cx="1302000" cy="132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37"/>
          <p:cNvSpPr txBox="1"/>
          <p:nvPr/>
        </p:nvSpPr>
        <p:spPr>
          <a:xfrm>
            <a:off x="107794" y="182257"/>
            <a:ext cx="2793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PROCESSO ITERATIVO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137"/>
          <p:cNvSpPr txBox="1"/>
          <p:nvPr/>
        </p:nvSpPr>
        <p:spPr>
          <a:xfrm>
            <a:off x="1266313" y="3432467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CONSTRUIR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9" name="Google Shape;709;p137"/>
          <p:cNvSpPr txBox="1"/>
          <p:nvPr/>
        </p:nvSpPr>
        <p:spPr>
          <a:xfrm>
            <a:off x="3756425" y="3432450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LANÇAR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0" name="Google Shape;710;p137"/>
          <p:cNvSpPr txBox="1"/>
          <p:nvPr/>
        </p:nvSpPr>
        <p:spPr>
          <a:xfrm>
            <a:off x="6170325" y="3452350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REZAR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11" name="Google Shape;7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70" y="2538983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195" y="2429233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37"/>
          <p:cNvPicPr preferRelativeResize="0"/>
          <p:nvPr/>
        </p:nvPicPr>
        <p:blipFill rotWithShape="1">
          <a:blip r:embed="rId5">
            <a:alphaModFix/>
          </a:blip>
          <a:srcRect l="21363" t="10441" r="21574" b="23473"/>
          <a:stretch/>
        </p:blipFill>
        <p:spPr>
          <a:xfrm>
            <a:off x="6790813" y="2539000"/>
            <a:ext cx="403587" cy="738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4" name="Google Shape;714;p137"/>
          <p:cNvCxnSpPr/>
          <p:nvPr/>
        </p:nvCxnSpPr>
        <p:spPr>
          <a:xfrm rot="10800000" flipH="1">
            <a:off x="2680313" y="2846683"/>
            <a:ext cx="1302000" cy="132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5" name="Google Shape;715;p137"/>
          <p:cNvCxnSpPr/>
          <p:nvPr/>
        </p:nvCxnSpPr>
        <p:spPr>
          <a:xfrm rot="10800000" flipH="1">
            <a:off x="5166538" y="2846683"/>
            <a:ext cx="1302000" cy="132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38"/>
          <p:cNvSpPr txBox="1"/>
          <p:nvPr/>
        </p:nvSpPr>
        <p:spPr>
          <a:xfrm>
            <a:off x="107794" y="182257"/>
            <a:ext cx="2793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PROCESSO ITERATIVO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138"/>
          <p:cNvSpPr txBox="1"/>
          <p:nvPr/>
        </p:nvSpPr>
        <p:spPr>
          <a:xfrm>
            <a:off x="1266313" y="3432467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CONSTRUIR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2" name="Google Shape;722;p138"/>
          <p:cNvSpPr txBox="1"/>
          <p:nvPr/>
        </p:nvSpPr>
        <p:spPr>
          <a:xfrm>
            <a:off x="3756425" y="3432450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LANÇAR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3" name="Google Shape;723;p138"/>
          <p:cNvSpPr txBox="1"/>
          <p:nvPr/>
        </p:nvSpPr>
        <p:spPr>
          <a:xfrm>
            <a:off x="6170325" y="3452350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REZAR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24" name="Google Shape;72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70" y="2538983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195" y="2429233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38"/>
          <p:cNvPicPr preferRelativeResize="0"/>
          <p:nvPr/>
        </p:nvPicPr>
        <p:blipFill rotWithShape="1">
          <a:blip r:embed="rId5">
            <a:alphaModFix/>
          </a:blip>
          <a:srcRect l="21363" t="10441" r="21574" b="23473"/>
          <a:stretch/>
        </p:blipFill>
        <p:spPr>
          <a:xfrm>
            <a:off x="6790813" y="2539000"/>
            <a:ext cx="403587" cy="738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138"/>
          <p:cNvCxnSpPr/>
          <p:nvPr/>
        </p:nvCxnSpPr>
        <p:spPr>
          <a:xfrm rot="10800000" flipH="1">
            <a:off x="2680313" y="2846683"/>
            <a:ext cx="1302000" cy="132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138"/>
          <p:cNvCxnSpPr/>
          <p:nvPr/>
        </p:nvCxnSpPr>
        <p:spPr>
          <a:xfrm rot="10800000" flipH="1">
            <a:off x="5166538" y="2846683"/>
            <a:ext cx="1302000" cy="132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" name="Google Shape;729;p138"/>
          <p:cNvSpPr/>
          <p:nvPr/>
        </p:nvSpPr>
        <p:spPr>
          <a:xfrm>
            <a:off x="15700" y="0"/>
            <a:ext cx="9144000" cy="6858000"/>
          </a:xfrm>
          <a:prstGeom prst="rect">
            <a:avLst/>
          </a:prstGeom>
          <a:solidFill>
            <a:srgbClr val="000000">
              <a:alpha val="59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NÃO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9"/>
          <p:cNvSpPr txBox="1"/>
          <p:nvPr/>
        </p:nvSpPr>
        <p:spPr>
          <a:xfrm>
            <a:off x="107794" y="182257"/>
            <a:ext cx="2793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PROCESSO ITERATIVO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5" name="Google Shape;735;p139"/>
          <p:cNvSpPr txBox="1"/>
          <p:nvPr/>
        </p:nvSpPr>
        <p:spPr>
          <a:xfrm>
            <a:off x="1199900" y="4154483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PROJETAR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6" name="Google Shape;736;p139"/>
          <p:cNvSpPr txBox="1"/>
          <p:nvPr/>
        </p:nvSpPr>
        <p:spPr>
          <a:xfrm>
            <a:off x="3742213" y="1686433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CONSTRUIR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7" name="Google Shape;737;p139"/>
          <p:cNvSpPr txBox="1"/>
          <p:nvPr/>
        </p:nvSpPr>
        <p:spPr>
          <a:xfrm>
            <a:off x="6000125" y="4154483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LANÇAR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8" name="Google Shape;738;p139"/>
          <p:cNvSpPr txBox="1"/>
          <p:nvPr/>
        </p:nvSpPr>
        <p:spPr>
          <a:xfrm>
            <a:off x="3742225" y="6011200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AVALIAR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39" name="Google Shape;73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970" y="792950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73" y="3083167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975" y="5150567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1895" y="3151267"/>
            <a:ext cx="636075" cy="63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Google Shape;743;p139"/>
          <p:cNvCxnSpPr>
            <a:endCxn id="736" idx="1"/>
          </p:cNvCxnSpPr>
          <p:nvPr/>
        </p:nvCxnSpPr>
        <p:spPr>
          <a:xfrm rot="10800000" flipH="1">
            <a:off x="2563813" y="1932283"/>
            <a:ext cx="1178400" cy="11289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4" name="Google Shape;744;p139"/>
          <p:cNvCxnSpPr/>
          <p:nvPr/>
        </p:nvCxnSpPr>
        <p:spPr>
          <a:xfrm>
            <a:off x="5136863" y="1932233"/>
            <a:ext cx="1223700" cy="9501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5" name="Google Shape;745;p139"/>
          <p:cNvCxnSpPr/>
          <p:nvPr/>
        </p:nvCxnSpPr>
        <p:spPr>
          <a:xfrm rot="10800000">
            <a:off x="2563850" y="4646000"/>
            <a:ext cx="1173300" cy="11751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6" name="Google Shape;746;p139"/>
          <p:cNvCxnSpPr/>
          <p:nvPr/>
        </p:nvCxnSpPr>
        <p:spPr>
          <a:xfrm flipH="1">
            <a:off x="5173325" y="4781800"/>
            <a:ext cx="1220700" cy="10035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0"/>
          <p:cNvSpPr txBox="1"/>
          <p:nvPr/>
        </p:nvSpPr>
        <p:spPr>
          <a:xfrm>
            <a:off x="107794" y="182257"/>
            <a:ext cx="2793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PROCESSO ITERATIVO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2" name="Google Shape;752;p140"/>
          <p:cNvSpPr txBox="1"/>
          <p:nvPr/>
        </p:nvSpPr>
        <p:spPr>
          <a:xfrm>
            <a:off x="1199900" y="4154483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PROJETAR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3" name="Google Shape;753;p140"/>
          <p:cNvSpPr txBox="1"/>
          <p:nvPr/>
        </p:nvSpPr>
        <p:spPr>
          <a:xfrm>
            <a:off x="3742213" y="1686433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CONSTRUIR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4" name="Google Shape;754;p140"/>
          <p:cNvSpPr txBox="1"/>
          <p:nvPr/>
        </p:nvSpPr>
        <p:spPr>
          <a:xfrm>
            <a:off x="6000125" y="4154483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LANÇAR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5" name="Google Shape;755;p140"/>
          <p:cNvSpPr txBox="1"/>
          <p:nvPr/>
        </p:nvSpPr>
        <p:spPr>
          <a:xfrm>
            <a:off x="3742225" y="6011200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AVALIAR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56" name="Google Shape;75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970" y="792950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73" y="3083167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975" y="5150567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1895" y="3151267"/>
            <a:ext cx="636075" cy="63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0" name="Google Shape;760;p140"/>
          <p:cNvCxnSpPr>
            <a:endCxn id="753" idx="1"/>
          </p:cNvCxnSpPr>
          <p:nvPr/>
        </p:nvCxnSpPr>
        <p:spPr>
          <a:xfrm rot="10800000" flipH="1">
            <a:off x="2563813" y="1932283"/>
            <a:ext cx="1178400" cy="11289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1" name="Google Shape;761;p140"/>
          <p:cNvCxnSpPr/>
          <p:nvPr/>
        </p:nvCxnSpPr>
        <p:spPr>
          <a:xfrm>
            <a:off x="5136863" y="1932233"/>
            <a:ext cx="1223700" cy="9501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2" name="Google Shape;762;p140"/>
          <p:cNvCxnSpPr/>
          <p:nvPr/>
        </p:nvCxnSpPr>
        <p:spPr>
          <a:xfrm rot="10800000">
            <a:off x="2563850" y="4646000"/>
            <a:ext cx="1173300" cy="11751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3" name="Google Shape;763;p140"/>
          <p:cNvCxnSpPr/>
          <p:nvPr/>
        </p:nvCxnSpPr>
        <p:spPr>
          <a:xfrm flipH="1">
            <a:off x="5173325" y="4781800"/>
            <a:ext cx="1220700" cy="10035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4" name="Google Shape;764;p140"/>
          <p:cNvSpPr/>
          <p:nvPr/>
        </p:nvSpPr>
        <p:spPr>
          <a:xfrm>
            <a:off x="0" y="0"/>
            <a:ext cx="9159600" cy="6858000"/>
          </a:xfrm>
          <a:prstGeom prst="rect">
            <a:avLst/>
          </a:prstGeom>
          <a:solidFill>
            <a:srgbClr val="000000">
              <a:alpha val="59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PODEMOS MELHORAR</a:t>
            </a:r>
            <a:endParaRPr sz="4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41"/>
          <p:cNvSpPr txBox="1"/>
          <p:nvPr/>
        </p:nvSpPr>
        <p:spPr>
          <a:xfrm>
            <a:off x="107794" y="182257"/>
            <a:ext cx="2793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PROCESSO ITERATIVO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141"/>
          <p:cNvSpPr txBox="1"/>
          <p:nvPr/>
        </p:nvSpPr>
        <p:spPr>
          <a:xfrm>
            <a:off x="3742200" y="5967983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PROJETAR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1" name="Google Shape;771;p141"/>
          <p:cNvSpPr txBox="1"/>
          <p:nvPr/>
        </p:nvSpPr>
        <p:spPr>
          <a:xfrm>
            <a:off x="2132300" y="2529933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CONSTRUIR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2" name="Google Shape;772;p141"/>
          <p:cNvSpPr txBox="1"/>
          <p:nvPr/>
        </p:nvSpPr>
        <p:spPr>
          <a:xfrm>
            <a:off x="5382263" y="2529933"/>
            <a:ext cx="165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LANÇAR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3" name="Google Shape;77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071" y="1641017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873" y="4896667"/>
            <a:ext cx="636075" cy="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4029" y="1531267"/>
            <a:ext cx="636075" cy="63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Google Shape;776;p141"/>
          <p:cNvCxnSpPr/>
          <p:nvPr/>
        </p:nvCxnSpPr>
        <p:spPr>
          <a:xfrm>
            <a:off x="3620388" y="1954500"/>
            <a:ext cx="1903200" cy="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7" name="Google Shape;777;p141"/>
          <p:cNvCxnSpPr/>
          <p:nvPr/>
        </p:nvCxnSpPr>
        <p:spPr>
          <a:xfrm rot="10800000">
            <a:off x="3155575" y="3261067"/>
            <a:ext cx="1140300" cy="16356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8" name="Google Shape;778;p141"/>
          <p:cNvCxnSpPr/>
          <p:nvPr/>
        </p:nvCxnSpPr>
        <p:spPr>
          <a:xfrm flipH="1">
            <a:off x="4981300" y="3172133"/>
            <a:ext cx="1097100" cy="17244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79" name="Google Shape;779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2913" y="3552450"/>
            <a:ext cx="368700" cy="3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9550" y="1381250"/>
            <a:ext cx="368700" cy="3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4900" y="3552450"/>
            <a:ext cx="368700" cy="3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42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4 abordagens mais conhecidas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787" name="Google Shape;787;p1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935938"/>
            <a:ext cx="76200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43"/>
          <p:cNvSpPr/>
          <p:nvPr/>
        </p:nvSpPr>
        <p:spPr>
          <a:xfrm>
            <a:off x="379375" y="821925"/>
            <a:ext cx="4124400" cy="1021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CONHECIMENTO SOBRE O CLIENTE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93" name="Google Shape;793;p143"/>
          <p:cNvSpPr/>
          <p:nvPr/>
        </p:nvSpPr>
        <p:spPr>
          <a:xfrm>
            <a:off x="379375" y="2238925"/>
            <a:ext cx="4124400" cy="1021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CONHECIMENTO SOBRE O CONTEXTO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94" name="Google Shape;794;p143"/>
          <p:cNvSpPr/>
          <p:nvPr/>
        </p:nvSpPr>
        <p:spPr>
          <a:xfrm>
            <a:off x="379375" y="3655925"/>
            <a:ext cx="4124400" cy="1021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OBJETIVOS DE NEGÓCIO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95" name="Google Shape;795;p143"/>
          <p:cNvSpPr/>
          <p:nvPr/>
        </p:nvSpPr>
        <p:spPr>
          <a:xfrm>
            <a:off x="379375" y="5014575"/>
            <a:ext cx="4124400" cy="1021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CONHECIMENTO TÉCNICO SOBRE INTERAÇÃO DIGITAL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96" name="Google Shape;796;p143"/>
          <p:cNvSpPr/>
          <p:nvPr/>
        </p:nvSpPr>
        <p:spPr>
          <a:xfrm>
            <a:off x="5360025" y="2908525"/>
            <a:ext cx="2921700" cy="1021500"/>
          </a:xfrm>
          <a:prstGeom prst="roundRect">
            <a:avLst>
              <a:gd name="adj" fmla="val 16667"/>
            </a:avLst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PRODUTO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97" name="Google Shape;797;p143"/>
          <p:cNvSpPr/>
          <p:nvPr/>
        </p:nvSpPr>
        <p:spPr>
          <a:xfrm>
            <a:off x="4679000" y="1167325"/>
            <a:ext cx="505800" cy="45039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Artefatos de design para software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03" name="Google Shape;803;p1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Persona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Jornada do usuário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Casos de uso do design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Cartões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Wireframes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Protótipos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...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Prática 1 - 10 MINUTOS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09" name="Google Shape;809;p1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pt-BR"/>
              <a:t>Olhe no seu celular um aplicativo que você não goste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/>
              <a:t>Divida o papel em 2 e coloque o nome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Pontos negativos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Sugestões de melhoria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/>
              <a:t>Objetivo: Pensar como usuário</a:t>
            </a:r>
            <a:endParaRPr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NÃO CONTE AOS OUTROS GRUPOS SOBRE SUA ESCOLHA DE APP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4"/>
          <p:cNvSpPr txBox="1">
            <a:spLocks noGrp="1"/>
          </p:cNvSpPr>
          <p:nvPr>
            <p:ph type="title"/>
          </p:nvPr>
        </p:nvSpPr>
        <p:spPr>
          <a:xfrm>
            <a:off x="226025" y="877933"/>
            <a:ext cx="82410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434343"/>
                </a:solidFill>
              </a:rPr>
              <a:t>Desenhe um super-herói com as palavras que a pessoa do lado escreveu</a:t>
            </a:r>
            <a:endParaRPr sz="32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434343"/>
              </a:solidFill>
            </a:endParaRPr>
          </a:p>
        </p:txBody>
      </p:sp>
      <p:sp>
        <p:nvSpPr>
          <p:cNvPr id="470" name="Google Shape;470;p104"/>
          <p:cNvSpPr txBox="1"/>
          <p:nvPr/>
        </p:nvSpPr>
        <p:spPr>
          <a:xfrm>
            <a:off x="7675675" y="229433"/>
            <a:ext cx="13227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 minutes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71" name="Google Shape;471;p104"/>
          <p:cNvSpPr txBox="1"/>
          <p:nvPr/>
        </p:nvSpPr>
        <p:spPr>
          <a:xfrm>
            <a:off x="302225" y="1883500"/>
            <a:ext cx="53358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Sem depreciação do coleguinha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Prática 1 - 10 MINUTOS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15" name="Google Shape;815;p1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pt-BR"/>
              <a:t>Troque o papel com outro grupo e veja o app escolhido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/>
              <a:t>Analise  o aplicativo, mas SEM LER o problema e a solução dele(a)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t-BR"/>
              <a:t>Você faria o mesmo?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Discussão!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Planejando o aplicativo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21" name="Google Shape;82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201507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0250"/>
            <a:ext cx="9245500" cy="615404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48"/>
          <p:cNvSpPr/>
          <p:nvPr/>
        </p:nvSpPr>
        <p:spPr>
          <a:xfrm>
            <a:off x="-176550" y="-3967"/>
            <a:ext cx="9497100" cy="1497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3 funcionalidades do PizzaApp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29" name="Google Shape;829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628" y="-30150"/>
            <a:ext cx="960372" cy="11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PizzaApp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35" name="Google Shape;835;p1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No que você pensou?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Qual escolher com só 2 opções?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Os seus atributos?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Os do colega?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Uma combinação deles?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Juntar todos em um só?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O que você faria no primeiro dia?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41" name="Google Shape;841;p1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rPr lang="pt-BR"/>
              <a:t>Lista de funcionalidades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Codificar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Procurar APIs para utilizar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Pensar nas necessidades do usuário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Criar protótipo de funcionalidades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Pensar em uma identidade visual para a idéia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Modelo de negocio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O que você faria no primeiro dia?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47" name="Google Shape;847;p1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3000"/>
              <a:buFont typeface="Arial"/>
              <a:buChar char="●"/>
            </a:pPr>
            <a:r>
              <a:rPr lang="pt-BR">
                <a:solidFill>
                  <a:srgbClr val="CCCCCC"/>
                </a:solidFill>
              </a:rPr>
              <a:t>Lista de funcionalidades</a:t>
            </a:r>
            <a:endParaRPr>
              <a:solidFill>
                <a:srgbClr val="CCCCCC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Char char="●"/>
            </a:pPr>
            <a:r>
              <a:rPr lang="pt-BR">
                <a:solidFill>
                  <a:srgbClr val="CCCCCC"/>
                </a:solidFill>
              </a:rPr>
              <a:t>Codificar</a:t>
            </a:r>
            <a:endParaRPr>
              <a:solidFill>
                <a:srgbClr val="CCCCCC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Char char="●"/>
            </a:pPr>
            <a:r>
              <a:rPr lang="pt-BR">
                <a:solidFill>
                  <a:srgbClr val="CCCCCC"/>
                </a:solidFill>
              </a:rPr>
              <a:t>Procurar APIs para utilizar</a:t>
            </a:r>
            <a:endParaRPr>
              <a:solidFill>
                <a:srgbClr val="CCCCCC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3000"/>
              <a:buChar char="●"/>
            </a:pPr>
            <a:r>
              <a:rPr lang="pt-BR">
                <a:solidFill>
                  <a:srgbClr val="6AA84F"/>
                </a:solidFill>
              </a:rPr>
              <a:t>Pensar nas necessidades do usuário</a:t>
            </a:r>
            <a:endParaRPr>
              <a:solidFill>
                <a:srgbClr val="6AA84F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Char char="●"/>
            </a:pPr>
            <a:r>
              <a:rPr lang="pt-BR">
                <a:solidFill>
                  <a:srgbClr val="CCCCCC"/>
                </a:solidFill>
              </a:rPr>
              <a:t>Criar protótipo de funcionalidades</a:t>
            </a:r>
            <a:endParaRPr>
              <a:solidFill>
                <a:srgbClr val="CCCCCC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000"/>
              <a:buChar char="●"/>
            </a:pPr>
            <a:r>
              <a:rPr lang="pt-BR">
                <a:solidFill>
                  <a:srgbClr val="CCCCCC"/>
                </a:solidFill>
              </a:rPr>
              <a:t>Pensar em uma identidade visual para a idéia</a:t>
            </a:r>
            <a:endParaRPr>
              <a:solidFill>
                <a:srgbClr val="CCCC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52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User Centered Design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53" name="Google Shape;853;p152" descr="ux-process-diagram-cropped-620x36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96423"/>
            <a:ext cx="8229599" cy="4778474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52"/>
          <p:cNvSpPr txBox="1"/>
          <p:nvPr/>
        </p:nvSpPr>
        <p:spPr>
          <a:xfrm>
            <a:off x="5305200" y="6175600"/>
            <a:ext cx="38388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http://uxmastery.com/resources/process/</a:t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User Centered Design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60" name="Google Shape;860;p1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PESQUISA (também com entrevistas) e principalmente OBSERVAÇÃO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Projetar para seu tipo de usuário e suas tarefas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Ser consistente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Simples e natural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Diminuir seu esforço mental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Oferecer feedback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Permitir ao usuário navegar (comando)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Reduzir erros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53"/>
          <p:cNvSpPr txBox="1"/>
          <p:nvPr/>
        </p:nvSpPr>
        <p:spPr>
          <a:xfrm>
            <a:off x="0" y="6059700"/>
            <a:ext cx="9144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http://www.usabilitynet.org/management/b_design.htm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63" y="214313"/>
            <a:ext cx="7534275" cy="64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Persona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72" name="Google Shape;872;p1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Características ficcionais de um perfil de usuário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O desenvolvedor o chama de usuário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Nome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Características físicas e sociais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Objetivos dentro do contexto do aplicativo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Também temos uma persona secundária (não faz parte do perfil principal, mas é desejável) e o anti-persona (não faremos para ele)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5" y="914567"/>
            <a:ext cx="2131250" cy="21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650" y="1939033"/>
            <a:ext cx="14382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00" y="4439200"/>
            <a:ext cx="1674924" cy="12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4012" y="4927433"/>
            <a:ext cx="21050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0662" y="4256217"/>
            <a:ext cx="17716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2162" y="4868017"/>
            <a:ext cx="14382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20850" y="1497933"/>
            <a:ext cx="2733336" cy="12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5474" y="1066800"/>
            <a:ext cx="17716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5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Como priorizar a persona</a:t>
            </a:r>
            <a:endParaRPr sz="2400"/>
          </a:p>
        </p:txBody>
      </p:sp>
      <p:sp>
        <p:nvSpPr>
          <p:cNvPr id="878" name="Google Shape;878;p156"/>
          <p:cNvSpPr txBox="1"/>
          <p:nvPr/>
        </p:nvSpPr>
        <p:spPr>
          <a:xfrm>
            <a:off x="138175" y="1202933"/>
            <a:ext cx="8924400" cy="5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 sz="1800"/>
              <a:t>Mais representativo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Maior ticket médio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Menor ticket médio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Churning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Novo mercado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....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Combinação de vários</a:t>
            </a:r>
            <a:endParaRPr sz="1800"/>
          </a:p>
        </p:txBody>
      </p:sp>
      <p:pic>
        <p:nvPicPr>
          <p:cNvPr id="879" name="Google Shape;879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400" y="1390767"/>
            <a:ext cx="44767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7"/>
          <p:cNvSpPr txBox="1"/>
          <p:nvPr/>
        </p:nvSpPr>
        <p:spPr>
          <a:xfrm>
            <a:off x="457200" y="274638"/>
            <a:ext cx="8229600" cy="1143300"/>
          </a:xfrm>
          <a:prstGeom prst="rect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71425" tIns="71425" rIns="71425" bIns="7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FFFFFF"/>
                </a:solidFill>
              </a:rPr>
              <a:t>    Fernanda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885" name="Google Shape;885;p157"/>
          <p:cNvSpPr txBox="1"/>
          <p:nvPr/>
        </p:nvSpPr>
        <p:spPr>
          <a:xfrm>
            <a:off x="457200" y="1417833"/>
            <a:ext cx="8229600" cy="4967700"/>
          </a:xfrm>
          <a:prstGeom prst="rect">
            <a:avLst/>
          </a:prstGeom>
          <a:solidFill>
            <a:srgbClr val="E67C73"/>
          </a:solidFill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20 anos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Mora com os pais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Está entre meia hora a uma hora de ônibus da universidade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Ganha até R$400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Adora Whatsapp, Facebook e mexe muito no celular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Odeia esperar muito o ônibus e fila do RU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Problemas de conciliar o tempo para as atividades da universidade com sua vida pessoal, mas consegue se dedicar de 2 a 4 horas diárias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Preocupa-se com segurança (assaltos) e assédio, se atrasar porque o ônibus demora.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Se tem peixe no RU, ela vai na pamonharia ou no REUNI.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"Levanta às 6, pega o onibus das 7, chega na UFG às 8, volta às 18h e decide o que vai fazer no resto do dia. Isso é variavel."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O único plano que tem hoje é se formar. Depois vai decidir. 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 sz="1800">
                <a:solidFill>
                  <a:srgbClr val="FFFFFF"/>
                </a:solidFill>
              </a:rPr>
              <a:t>Faz o curso porque gosta.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886" name="Google Shape;886;p157"/>
          <p:cNvSpPr/>
          <p:nvPr/>
        </p:nvSpPr>
        <p:spPr>
          <a:xfrm>
            <a:off x="6858000" y="564900"/>
            <a:ext cx="1541700" cy="1515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7" name="Google Shape;887;p157"/>
          <p:cNvPicPr preferRelativeResize="0"/>
          <p:nvPr/>
        </p:nvPicPr>
        <p:blipFill rotWithShape="1">
          <a:blip r:embed="rId3">
            <a:alphaModFix/>
          </a:blip>
          <a:srcRect l="14544" t="1095" r="39516" b="32879"/>
          <a:stretch/>
        </p:blipFill>
        <p:spPr>
          <a:xfrm>
            <a:off x="6929969" y="641233"/>
            <a:ext cx="1397700" cy="136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750" y="881725"/>
            <a:ext cx="9245500" cy="6154049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58"/>
          <p:cNvSpPr/>
          <p:nvPr/>
        </p:nvSpPr>
        <p:spPr>
          <a:xfrm>
            <a:off x="-176550" y="-3967"/>
            <a:ext cx="9497100" cy="1497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1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Criemos uma persona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895" name="Google Shape;895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938525"/>
            <a:ext cx="38100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58"/>
          <p:cNvSpPr txBox="1"/>
          <p:nvPr/>
        </p:nvSpPr>
        <p:spPr>
          <a:xfrm>
            <a:off x="-176550" y="6621250"/>
            <a:ext cx="74337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</a:rPr>
              <a:t>Cuidado para não descaracterizá-la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Persona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02" name="Google Shape;90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75" y="592675"/>
            <a:ext cx="38100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59"/>
          <p:cNvSpPr txBox="1"/>
          <p:nvPr/>
        </p:nvSpPr>
        <p:spPr>
          <a:xfrm>
            <a:off x="4470600" y="59267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FFFFFF"/>
                </a:solidFill>
              </a:rPr>
              <a:t>Marília</a:t>
            </a:r>
            <a:endParaRPr sz="3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18 a 27 anos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Estudante universitária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Sem muito dinheiro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Vive no CEU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Não tem carro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Gosta de festas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4" name="Google Shape;904;p159"/>
          <p:cNvSpPr txBox="1"/>
          <p:nvPr/>
        </p:nvSpPr>
        <p:spPr>
          <a:xfrm>
            <a:off x="237075" y="377612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/>
              <a:t>Casos de uso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pizza às 02:00 AM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pizza em grupo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para entregar mais tarde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5" name="Google Shape;905;p159"/>
          <p:cNvSpPr/>
          <p:nvPr/>
        </p:nvSpPr>
        <p:spPr>
          <a:xfrm>
            <a:off x="237075" y="3756150"/>
            <a:ext cx="8720700" cy="300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Caso de uso para a persona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11" name="Google Shape;911;p1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Como?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Onde?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Quando?</a:t>
            </a:r>
            <a:endParaRPr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Como a persona utiliza a aplicação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Persona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17" name="Google Shape;917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7" y="84675"/>
            <a:ext cx="901043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62"/>
          <p:cNvSpPr txBox="1"/>
          <p:nvPr/>
        </p:nvSpPr>
        <p:spPr>
          <a:xfrm>
            <a:off x="104649" y="42400"/>
            <a:ext cx="3800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Canvas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162"/>
          <p:cNvSpPr/>
          <p:nvPr/>
        </p:nvSpPr>
        <p:spPr>
          <a:xfrm>
            <a:off x="25" y="-16584"/>
            <a:ext cx="9144000" cy="6858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62"/>
          <p:cNvSpPr txBox="1"/>
          <p:nvPr/>
        </p:nvSpPr>
        <p:spPr>
          <a:xfrm>
            <a:off x="171025" y="3051800"/>
            <a:ext cx="88020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Persona do Marketing</a:t>
            </a:r>
            <a:r>
              <a:rPr lang="pt-BR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X </a:t>
            </a:r>
            <a:r>
              <a:rPr lang="pt-BR" sz="3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Persona para Produto</a:t>
            </a:r>
            <a:endParaRPr sz="3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Persona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30" name="Google Shape;93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75" y="592675"/>
            <a:ext cx="38100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63"/>
          <p:cNvSpPr txBox="1"/>
          <p:nvPr/>
        </p:nvSpPr>
        <p:spPr>
          <a:xfrm>
            <a:off x="4470600" y="59267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b="1">
                <a:solidFill>
                  <a:srgbClr val="FFFFFF"/>
                </a:solidFill>
              </a:rPr>
              <a:t>Marília</a:t>
            </a:r>
            <a:endParaRPr sz="3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18 a 27 anos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Estudante universitária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Sem muito dinheiro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Vive no CEU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Não tem carro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Gosta de festas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</p:txBody>
      </p:sp>
      <p:sp>
        <p:nvSpPr>
          <p:cNvPr id="932" name="Google Shape;932;p163"/>
          <p:cNvSpPr txBox="1"/>
          <p:nvPr/>
        </p:nvSpPr>
        <p:spPr>
          <a:xfrm>
            <a:off x="237075" y="377612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/>
              <a:t>Casos de uso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pizza às 02:00 AM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pizza em grupo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para entregar mais tarde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Persona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38" name="Google Shape;93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75" y="592675"/>
            <a:ext cx="38100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64"/>
          <p:cNvSpPr txBox="1"/>
          <p:nvPr/>
        </p:nvSpPr>
        <p:spPr>
          <a:xfrm>
            <a:off x="4470600" y="59267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200" b="1">
                <a:solidFill>
                  <a:srgbClr val="FFFFFF"/>
                </a:solidFill>
              </a:rPr>
              <a:t>Marília</a:t>
            </a:r>
            <a:endParaRPr sz="4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18 a 27 anos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Estudante universitária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Sem muito dinheiro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Vive no CEU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Não tem carro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Gosta de festas</a:t>
            </a:r>
            <a:endParaRPr sz="3000" b="1"/>
          </a:p>
        </p:txBody>
      </p:sp>
      <p:sp>
        <p:nvSpPr>
          <p:cNvPr id="940" name="Google Shape;940;p164"/>
          <p:cNvSpPr txBox="1"/>
          <p:nvPr/>
        </p:nvSpPr>
        <p:spPr>
          <a:xfrm>
            <a:off x="237075" y="377612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/>
              <a:t>Casos de uso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pizza às 02:00 AM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pizza em grupo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para entregar mais tarde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164"/>
          <p:cNvSpPr txBox="1"/>
          <p:nvPr/>
        </p:nvSpPr>
        <p:spPr>
          <a:xfrm>
            <a:off x="4470600" y="377612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/>
              <a:t>Funcionalidades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Divisão da conta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Delivery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Pegar na pizzaria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Cupons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Origem do produto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Múltiplas opções de pagamento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Fotos dos ingredientes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Persona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47" name="Google Shape;94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75" y="592675"/>
            <a:ext cx="38100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65"/>
          <p:cNvSpPr txBox="1"/>
          <p:nvPr/>
        </p:nvSpPr>
        <p:spPr>
          <a:xfrm>
            <a:off x="4470600" y="59267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FFFF"/>
                </a:solidFill>
              </a:rPr>
              <a:t>Marília</a:t>
            </a:r>
            <a:endParaRPr sz="4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Estudante universitária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Sem muito dinheiro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Vive no CEU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Não tem carro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9" name="Google Shape;949;p165"/>
          <p:cNvSpPr txBox="1"/>
          <p:nvPr/>
        </p:nvSpPr>
        <p:spPr>
          <a:xfrm>
            <a:off x="237075" y="377612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/>
              <a:t>Casos de uso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pizza às 02:00 AM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pizza em grupo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Pedir para entregar mais tarde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0" name="Google Shape;950;p165"/>
          <p:cNvSpPr txBox="1"/>
          <p:nvPr/>
        </p:nvSpPr>
        <p:spPr>
          <a:xfrm>
            <a:off x="4470600" y="3776125"/>
            <a:ext cx="42162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/>
              <a:t>Funcionalidades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Divisão da conta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Delivery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pt-BR" sz="1800">
                <a:solidFill>
                  <a:srgbClr val="D9D9D9"/>
                </a:solidFill>
              </a:rPr>
              <a:t>Pegar na pizzaria</a:t>
            </a:r>
            <a:endParaRPr sz="1800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Cupons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pt-BR" sz="1800">
                <a:solidFill>
                  <a:srgbClr val="D9D9D9"/>
                </a:solidFill>
              </a:rPr>
              <a:t>Origem do produto</a:t>
            </a:r>
            <a:endParaRPr sz="1800">
              <a:solidFill>
                <a:srgbClr val="D9D9D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Múltiplas opções de pagamento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pt-BR" sz="1800">
                <a:solidFill>
                  <a:srgbClr val="D9D9D9"/>
                </a:solidFill>
              </a:rPr>
              <a:t>Fotos dos ingredientes</a:t>
            </a:r>
            <a:endParaRPr sz="18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1" name="Google Shape;951;p165"/>
          <p:cNvSpPr txBox="1"/>
          <p:nvPr/>
        </p:nvSpPr>
        <p:spPr>
          <a:xfrm>
            <a:off x="7400100" y="4901725"/>
            <a:ext cx="17439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Prioridade?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A9FF8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Um bom produto não é sobre as funcionalidades que ele tem e sim sobre o valor que ele entrega. É sobre a experiência que ele proporciona.</a:t>
            </a:r>
            <a:endParaRPr sz="3600">
              <a:solidFill>
                <a:srgbClr val="A9FF8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88" y="571951"/>
            <a:ext cx="7789025" cy="57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66"/>
          <p:cNvSpPr txBox="1"/>
          <p:nvPr/>
        </p:nvSpPr>
        <p:spPr>
          <a:xfrm>
            <a:off x="0" y="6361800"/>
            <a:ext cx="9144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C3C3B"/>
                </a:solidFill>
                <a:latin typeface="Roboto"/>
                <a:ea typeface="Roboto"/>
                <a:cs typeface="Roboto"/>
                <a:sym typeface="Roboto"/>
              </a:rPr>
              <a:t>https://www.caelum.com.br/apostila-ux-usabilidade-mobile-web/personas/#proto-persona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User journeys (jornadas de usuário)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63" name="Google Shape;963;p1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Representação gráfica de etapas (geralmente 4-12) que representam um cenário no qual </a:t>
            </a:r>
            <a:r>
              <a:rPr lang="pt-BR" sz="1800" b="1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um</a:t>
            </a: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usuário pode interagir com o produto ou cenário que você está projetando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●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Analogia a uma linha do tempo, porém com anotações sobre pontos específicos e importantes para o projeto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●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Composta por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○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Persona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○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Motivações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○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Linha do tempo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■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Principais atividades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●"/>
            </a:pPr>
            <a:r>
              <a:rPr lang="pt-BR" b="1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Passos-chave</a:t>
            </a:r>
            <a:endParaRPr sz="1800" b="1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■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Pontos de dor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■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Contextos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■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Sistemas/atores envolvidos (a.k.a. canais)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Droid Sans"/>
              <a:buChar char="●"/>
            </a:pPr>
            <a:r>
              <a:rPr lang="pt-BR" sz="1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Objetivo: Revisar os objetivos, entender o fluxo e as oportunidades, </a:t>
            </a:r>
            <a:endParaRPr sz="1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6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User journeys (jornadas de usuário)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69" name="Google Shape;969;p168" descr="Quer saber mais sobre Design Thinking? Baixe de graça nosso livro completo: http://www.livrodesignthinking.com.br/&#10;&#10;Ferramentas de DT: https://goo.gl/rn3JSW&#10;&#10;Inscreva-se no canal: https://goo.gl/SoMGbo&#10;Acesse o site da MJV: http://www.mjv.com.br/&#10;&#10;Siga a MJV nas redes Sociais!&#10;&#10;Facebook: https://www.facebook.com/MJVTecInov/&#10;Twitter: https://twitter.com/MJVInnovationBR&#10;Linkedin: https://www.linkedin.com/company/mjv-innovation" title="Jornada do Usuário - Livro Design Think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63" y="232236"/>
            <a:ext cx="8524675" cy="639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User journeys (jornadas de usuário)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75" name="Google Shape;97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63" y="3087863"/>
            <a:ext cx="661987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69"/>
          <p:cNvSpPr txBox="1"/>
          <p:nvPr/>
        </p:nvSpPr>
        <p:spPr>
          <a:xfrm>
            <a:off x="797675" y="6381350"/>
            <a:ext cx="82782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http://blog.mjv.com.br/design-thinking-como-analisar-a-jornada-do-usuario</a:t>
            </a:r>
            <a:endParaRPr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" y="907088"/>
            <a:ext cx="9077100" cy="50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1234198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01256" y="0"/>
            <a:ext cx="1234198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73"/>
          <p:cNvSpPr txBox="1"/>
          <p:nvPr/>
        </p:nvSpPr>
        <p:spPr>
          <a:xfrm>
            <a:off x="1810050" y="2848800"/>
            <a:ext cx="55239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ALMOÇO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74"/>
          <p:cNvSpPr txBox="1"/>
          <p:nvPr/>
        </p:nvSpPr>
        <p:spPr>
          <a:xfrm>
            <a:off x="749025" y="223725"/>
            <a:ext cx="7937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Marília vai almoçar </a:t>
            </a:r>
            <a:endParaRPr/>
          </a:p>
        </p:txBody>
      </p:sp>
      <p:graphicFrame>
        <p:nvGraphicFramePr>
          <p:cNvPr id="1002" name="Google Shape;1002;p174"/>
          <p:cNvGraphicFramePr/>
          <p:nvPr/>
        </p:nvGraphicFramePr>
        <p:xfrm>
          <a:off x="-12" y="8475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{E7A48A52-91F0-4172-B4AB-7B97A2908CFB}</a:tableStyleId>
              </a:tblPr>
              <a:tblGrid>
                <a:gridCol w="96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0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4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854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Marília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999999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Hora do Almoço</a:t>
                      </a:r>
                      <a:endParaRPr sz="1200" b="1">
                        <a:solidFill>
                          <a:srgbClr val="999999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AÇÕES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Verificar qual é o prato do dia</a:t>
                      </a:r>
                      <a:endParaRPr sz="9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Decidir se vai ao RU ou não</a:t>
                      </a:r>
                      <a:endParaRPr sz="9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914400" lvl="1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○"/>
                      </a:pPr>
                      <a:r>
                        <a:rPr lang="pt-BR" sz="9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Olhar os preços dos tickets</a:t>
                      </a:r>
                      <a:endParaRPr sz="9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Pensar em um caminho para ir ao restaurante</a:t>
                      </a:r>
                      <a:endParaRPr sz="9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endParaRPr sz="9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Ir ao caixa</a:t>
                      </a:r>
                      <a:endParaRPr sz="9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Acessar os documentos da UTFPR</a:t>
                      </a:r>
                      <a:endParaRPr sz="9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Exibir o comprovante de vínculo ao caixa</a:t>
                      </a:r>
                      <a:endParaRPr sz="9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 b="1">
                          <a:latin typeface="Lato"/>
                          <a:ea typeface="Lato"/>
                          <a:cs typeface="Lato"/>
                          <a:sym typeface="Lato"/>
                        </a:rPr>
                        <a:t>Pagar o ticket com desconto</a:t>
                      </a:r>
                      <a:endParaRPr sz="9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 b="1">
                          <a:latin typeface="Lato"/>
                          <a:ea typeface="Lato"/>
                          <a:cs typeface="Lato"/>
                          <a:sym typeface="Lato"/>
                        </a:rPr>
                        <a:t>Entrar no restaurante</a:t>
                      </a:r>
                      <a:endParaRPr sz="9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 b="1">
                          <a:latin typeface="Lato"/>
                          <a:ea typeface="Lato"/>
                          <a:cs typeface="Lato"/>
                          <a:sym typeface="Lato"/>
                        </a:rPr>
                        <a:t>Avaliar a refeição</a:t>
                      </a:r>
                      <a:endParaRPr sz="9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77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DORES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Onde fica o R.U.?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Tenho dados para usar ainda? 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Será que o cardapio ja esta disponivel?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Compensa dado o gasto?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 fila do caixa está muito grande?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Preciso imprimir algum documento?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 que é esse “comprovante de vínculo”?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Ter que carregar o $$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82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SENTIMENTOS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Faminta e cansada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Acabei de sair da aula e quero almoçar o quanto antes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Impaciente e faminto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Andei até aqui pra ainda pegar fila pro caixa?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Esse comprovante digital é aceito?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Aliviado e faminto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Finalmente com o ticket na mão poderei comer!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79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OPORTUNIDADES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Sem dados móveis, ele poderá se conectar na rede “eduroam” ou na do Centro de Convivência.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Além de olhar o cardápio do dia, seria interessante ter uma opção de tempo estimado de espera (duração da fila)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Aplicativo mostrar notificação baseado em alguma informação pre-existente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Mostrar revisao de quem foi no dia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Criar um sistema de fidelidade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Sugerir ao usuário que abra o documento de comprovante de vínculo ao identificar o prédio que ele se encontra por geolocalização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Mostrar registro acadêmico no aparelho para retirar necessidade de documento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Pagar antecipadamente para evitar fila do caixa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914400" lvl="1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Lato"/>
                        <a:buChar char="○"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Pagamento poderia ser feito por algum serviço de carteira digital (PayPal, PagSeguro, Apple Pay, Google Pay)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Lato"/>
                        <a:buChar char="●"/>
                      </a:pPr>
                      <a:r>
                        <a:rPr lang="pt-BR" sz="9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Pedir avaliação para histórico de refeições</a:t>
                      </a:r>
                      <a:endParaRPr sz="9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7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457200" lvl="0" indent="-2286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DECISAO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2286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AUTENTICACAO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2286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>
                          <a:latin typeface="Lato"/>
                          <a:ea typeface="Lato"/>
                          <a:cs typeface="Lato"/>
                          <a:sym typeface="Lato"/>
                        </a:rPr>
                        <a:t>PAGAMENTO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tc>
                  <a:txBody>
                    <a:bodyPr/>
                    <a:lstStyle/>
                    <a:p>
                      <a:pPr marL="2286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38700" marR="387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03" name="Google Shape;1003;p174"/>
          <p:cNvSpPr txBox="1"/>
          <p:nvPr/>
        </p:nvSpPr>
        <p:spPr>
          <a:xfrm>
            <a:off x="2630475" y="96175"/>
            <a:ext cx="2390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RETENCAO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CONFIRMACOES SOBRE DECISAO</a:t>
            </a:r>
            <a:endParaRPr/>
          </a:p>
        </p:txBody>
      </p:sp>
      <p:sp>
        <p:nvSpPr>
          <p:cNvPr id="1004" name="Google Shape;1004;p174"/>
          <p:cNvSpPr txBox="1"/>
          <p:nvPr/>
        </p:nvSpPr>
        <p:spPr>
          <a:xfrm>
            <a:off x="4736550" y="96175"/>
            <a:ext cx="2390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MAPA DE CALOR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ABRIU IDENTIFICACAO PELO APP</a:t>
            </a:r>
            <a:endParaRPr/>
          </a:p>
        </p:txBody>
      </p:sp>
      <p:sp>
        <p:nvSpPr>
          <p:cNvPr id="1005" name="Google Shape;1005;p174"/>
          <p:cNvSpPr txBox="1"/>
          <p:nvPr/>
        </p:nvSpPr>
        <p:spPr>
          <a:xfrm>
            <a:off x="6972450" y="96175"/>
            <a:ext cx="28188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PAGAMENTOS REALIZADOS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PAGAMENTOS RECUSADOS</a:t>
            </a:r>
            <a:endParaRPr/>
          </a:p>
        </p:txBody>
      </p:sp>
      <p:sp>
        <p:nvSpPr>
          <p:cNvPr id="1006" name="Google Shape;1006;p174"/>
          <p:cNvSpPr txBox="1"/>
          <p:nvPr/>
        </p:nvSpPr>
        <p:spPr>
          <a:xfrm>
            <a:off x="9478025" y="-12175"/>
            <a:ext cx="2344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QUANTIDADE DE AVALIACOES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 DE AVALIACOES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5"/>
          <p:cNvSpPr/>
          <p:nvPr/>
        </p:nvSpPr>
        <p:spPr>
          <a:xfrm>
            <a:off x="0" y="0"/>
            <a:ext cx="4085675" cy="6913100"/>
          </a:xfrm>
          <a:prstGeom prst="flowChartProcess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75"/>
          <p:cNvSpPr txBox="1"/>
          <p:nvPr/>
        </p:nvSpPr>
        <p:spPr>
          <a:xfrm>
            <a:off x="220600" y="177800"/>
            <a:ext cx="38166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Quais os indicadores que podem ser relacionados às dores?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Foque nos sentimentos do usuário e limitações do sistema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2 indicadores (KPIs) é um bom número máximo </a:t>
            </a:r>
            <a:r>
              <a:rPr lang="pt-BR" b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para nossa dinâmica aqui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175"/>
          <p:cNvSpPr/>
          <p:nvPr/>
        </p:nvSpPr>
        <p:spPr>
          <a:xfrm>
            <a:off x="217701" y="0"/>
            <a:ext cx="3612900" cy="1041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4" name="Google Shape;101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550" y="1217950"/>
            <a:ext cx="4753525" cy="335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75"/>
          <p:cNvSpPr/>
          <p:nvPr/>
        </p:nvSpPr>
        <p:spPr>
          <a:xfrm>
            <a:off x="8404275" y="1365033"/>
            <a:ext cx="242622" cy="646974"/>
          </a:xfrm>
          <a:prstGeom prst="lightningBol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75"/>
          <p:cNvSpPr/>
          <p:nvPr/>
        </p:nvSpPr>
        <p:spPr>
          <a:xfrm>
            <a:off x="5567625" y="2681033"/>
            <a:ext cx="242622" cy="646974"/>
          </a:xfrm>
          <a:prstGeom prst="lightningBol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75"/>
          <p:cNvSpPr/>
          <p:nvPr/>
        </p:nvSpPr>
        <p:spPr>
          <a:xfrm>
            <a:off x="5118325" y="4178200"/>
            <a:ext cx="242622" cy="646974"/>
          </a:xfrm>
          <a:prstGeom prst="lightningBol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75"/>
          <p:cNvSpPr txBox="1"/>
          <p:nvPr/>
        </p:nvSpPr>
        <p:spPr>
          <a:xfrm>
            <a:off x="0" y="6176400"/>
            <a:ext cx="1245900" cy="6816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10min</a:t>
            </a:r>
            <a:endParaRPr sz="1800"/>
          </a:p>
        </p:txBody>
      </p:sp>
      <p:pic>
        <p:nvPicPr>
          <p:cNvPr id="1019" name="Google Shape;1019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0" y="6254567"/>
            <a:ext cx="393950" cy="3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08" descr="Why!?!? We just got our new echo dot and this happened!?!?&#10;&#10;&#10;&#10;&#10;&#10;                                                Jukin Media Verified (Original)&#10;* For licensing / permission to use: Contact - licensing(at)jukinmediadotcom" title="Amazon Alexa Gone Wild! (ORIGINAL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25" y="446875"/>
            <a:ext cx="7971350" cy="59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76"/>
          <p:cNvSpPr txBox="1"/>
          <p:nvPr/>
        </p:nvSpPr>
        <p:spPr>
          <a:xfrm>
            <a:off x="663200" y="979725"/>
            <a:ext cx="8094000" cy="5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Grupo de 3 pessoas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"Precisamos melhorar nosso ambiente de trabalho em TI"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Crie uma persona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Faça o “caminho de ouro”, marcando as principais dores no caminho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Char char="●"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Defina as KPIs para medição de sucesso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Grupos</a:t>
            </a:r>
            <a:endParaRPr/>
          </a:p>
        </p:txBody>
      </p:sp>
      <p:sp>
        <p:nvSpPr>
          <p:cNvPr id="1030" name="Google Shape;1030;p17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655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Grupo 1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Arthur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Eduarda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Fernando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Giovani</a:t>
            </a:r>
            <a:endParaRPr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Grupo 2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Gustavo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Huilson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Maicon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Marco Antonio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77"/>
          <p:cNvSpPr txBox="1">
            <a:spLocks noGrp="1"/>
          </p:cNvSpPr>
          <p:nvPr>
            <p:ph type="body" idx="1"/>
          </p:nvPr>
        </p:nvSpPr>
        <p:spPr>
          <a:xfrm>
            <a:off x="5031300" y="1742175"/>
            <a:ext cx="3655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Grupo 3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Mauro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Pedro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Roberto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Ronaldo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6" name="Google Shape;1036;p178"/>
          <p:cNvGraphicFramePr/>
          <p:nvPr/>
        </p:nvGraphicFramePr>
        <p:xfrm>
          <a:off x="838550" y="75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{E7A48A52-91F0-4172-B4AB-7B97A2908CFB}</a:tableStyleId>
              </a:tblPr>
              <a:tblGrid>
                <a:gridCol w="178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Acessar ao sistema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Escolha de chamado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Resolução de chamado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FFFFFF"/>
                          </a:solidFill>
                        </a:rPr>
                        <a:t>Prestação de contas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pt-BR"/>
                        <a:t>Verificar filial existente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pt-BR"/>
                        <a:t>Acessar o sistema via aplicação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Verificar fila de chamados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Definir prioridades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Verificar chamados que não estão no sistema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pt-BR"/>
                        <a:t>Buscar dependências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pt-BR"/>
                        <a:t>Executar solução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pt-BR"/>
                        <a:t>Confirmar solução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pt-BR"/>
                        <a:t>Enviar relatório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37" name="Google Shape;1037;p1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Executar tarefa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CAE4"/>
        </a:solidFill>
        <a:effectLst/>
      </p:bgPr>
    </p:bg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79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Apresentação dos grupos</a:t>
            </a:r>
            <a:endParaRPr sz="2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CAE4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80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Vamos priorizar?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6400"/>
            <a:ext cx="8839202" cy="342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7" name="Google Shape;1057;p182"/>
          <p:cNvCxnSpPr/>
          <p:nvPr/>
        </p:nvCxnSpPr>
        <p:spPr>
          <a:xfrm>
            <a:off x="3323309" y="393306"/>
            <a:ext cx="0" cy="5751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182"/>
          <p:cNvCxnSpPr/>
          <p:nvPr/>
        </p:nvCxnSpPr>
        <p:spPr>
          <a:xfrm rot="10800000">
            <a:off x="3323650" y="6145957"/>
            <a:ext cx="56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9" name="Google Shape;1059;p182"/>
          <p:cNvSpPr txBox="1"/>
          <p:nvPr/>
        </p:nvSpPr>
        <p:spPr>
          <a:xfrm rot="-5400000">
            <a:off x="169053" y="2982237"/>
            <a:ext cx="5800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VALOR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182"/>
          <p:cNvSpPr txBox="1"/>
          <p:nvPr/>
        </p:nvSpPr>
        <p:spPr>
          <a:xfrm>
            <a:off x="5720201" y="6145967"/>
            <a:ext cx="3226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DIFICULDADE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182"/>
          <p:cNvSpPr/>
          <p:nvPr/>
        </p:nvSpPr>
        <p:spPr>
          <a:xfrm>
            <a:off x="-9" y="0"/>
            <a:ext cx="2454155" cy="6913107"/>
          </a:xfrm>
          <a:prstGeom prst="flowChartProcess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182"/>
          <p:cNvSpPr txBox="1"/>
          <p:nvPr/>
        </p:nvSpPr>
        <p:spPr>
          <a:xfrm>
            <a:off x="220600" y="177802"/>
            <a:ext cx="2084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Esforço para execução vs. Valor para usuário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3" name="Google Shape;1063;p182"/>
          <p:cNvCxnSpPr/>
          <p:nvPr/>
        </p:nvCxnSpPr>
        <p:spPr>
          <a:xfrm rot="10800000">
            <a:off x="2453932" y="3574196"/>
            <a:ext cx="6417300" cy="441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182"/>
          <p:cNvCxnSpPr/>
          <p:nvPr/>
        </p:nvCxnSpPr>
        <p:spPr>
          <a:xfrm>
            <a:off x="5819610" y="304882"/>
            <a:ext cx="30900" cy="6528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65" name="Google Shape;1065;p182"/>
          <p:cNvSpPr txBox="1"/>
          <p:nvPr/>
        </p:nvSpPr>
        <p:spPr>
          <a:xfrm>
            <a:off x="8328820" y="5570339"/>
            <a:ext cx="610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latin typeface="Pacifico"/>
                <a:ea typeface="Pacifico"/>
                <a:cs typeface="Pacifico"/>
                <a:sym typeface="Pacifico"/>
              </a:rPr>
              <a:t>2. </a:t>
            </a:r>
            <a:endParaRPr sz="1800"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66" name="Google Shape;1066;p182"/>
          <p:cNvSpPr txBox="1"/>
          <p:nvPr/>
        </p:nvSpPr>
        <p:spPr>
          <a:xfrm>
            <a:off x="8335479" y="393307"/>
            <a:ext cx="610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latin typeface="Pacifico"/>
                <a:ea typeface="Pacifico"/>
                <a:cs typeface="Pacifico"/>
                <a:sym typeface="Pacifico"/>
              </a:rPr>
              <a:t>4. </a:t>
            </a:r>
            <a:endParaRPr sz="1800"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67" name="Google Shape;1067;p182"/>
          <p:cNvSpPr txBox="1"/>
          <p:nvPr/>
        </p:nvSpPr>
        <p:spPr>
          <a:xfrm>
            <a:off x="3473093" y="5496479"/>
            <a:ext cx="165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latin typeface="Pacifico"/>
                <a:ea typeface="Pacifico"/>
                <a:cs typeface="Pacifico"/>
                <a:sym typeface="Pacifico"/>
              </a:rPr>
              <a:t>1. </a:t>
            </a:r>
            <a:endParaRPr sz="1800"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68" name="Google Shape;1068;p182"/>
          <p:cNvSpPr txBox="1"/>
          <p:nvPr/>
        </p:nvSpPr>
        <p:spPr>
          <a:xfrm>
            <a:off x="3566824" y="318287"/>
            <a:ext cx="165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latin typeface="Pacifico"/>
                <a:ea typeface="Pacifico"/>
                <a:cs typeface="Pacifico"/>
                <a:sym typeface="Pacifico"/>
              </a:rPr>
              <a:t>3. </a:t>
            </a:r>
            <a:endParaRPr sz="1800"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69" name="Google Shape;1069;p182"/>
          <p:cNvSpPr txBox="1"/>
          <p:nvPr/>
        </p:nvSpPr>
        <p:spPr>
          <a:xfrm>
            <a:off x="246450" y="1523834"/>
            <a:ext cx="18360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1. fácil &amp; pouco útil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2. difícil &amp; pouco útil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3. fácil &amp; importante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4. difícil &amp; importante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182"/>
          <p:cNvSpPr txBox="1"/>
          <p:nvPr/>
        </p:nvSpPr>
        <p:spPr>
          <a:xfrm>
            <a:off x="137650" y="3454233"/>
            <a:ext cx="2270100" cy="1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Organize idéias por nível de dificuldade. 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Isso revelará o que é fácil de fazer e importante para os usuários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182"/>
          <p:cNvSpPr/>
          <p:nvPr/>
        </p:nvSpPr>
        <p:spPr>
          <a:xfrm rot="-1363735">
            <a:off x="7151421" y="757565"/>
            <a:ext cx="1042779" cy="1292556"/>
          </a:xfrm>
          <a:prstGeom prst="rect">
            <a:avLst/>
          </a:prstGeom>
          <a:solidFill>
            <a:srgbClr val="E499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72" name="Google Shape;1072;p182"/>
          <p:cNvSpPr txBox="1"/>
          <p:nvPr/>
        </p:nvSpPr>
        <p:spPr>
          <a:xfrm rot="-1342700">
            <a:off x="7131358" y="811327"/>
            <a:ext cx="1040132" cy="10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Indie Flower"/>
                <a:ea typeface="Indie Flower"/>
                <a:cs typeface="Indie Flower"/>
                <a:sym typeface="Indie Flower"/>
              </a:rPr>
              <a:t>Ideia maravilhosa e visionária</a:t>
            </a:r>
            <a:endParaRPr sz="12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073" name="Google Shape;1073;p182"/>
          <p:cNvSpPr/>
          <p:nvPr/>
        </p:nvSpPr>
        <p:spPr>
          <a:xfrm rot="1856655">
            <a:off x="4173336" y="749649"/>
            <a:ext cx="1057752" cy="1308300"/>
          </a:xfrm>
          <a:prstGeom prst="rect">
            <a:avLst/>
          </a:prstGeom>
          <a:solidFill>
            <a:srgbClr val="FBE196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74" name="Google Shape;1074;p182"/>
          <p:cNvSpPr txBox="1"/>
          <p:nvPr/>
        </p:nvSpPr>
        <p:spPr>
          <a:xfrm rot="1880386">
            <a:off x="4190588" y="828375"/>
            <a:ext cx="979981" cy="107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othing You Could Do"/>
                <a:ea typeface="Nothing You Could Do"/>
                <a:cs typeface="Nothing You Could Do"/>
                <a:sym typeface="Nothing You Could Do"/>
              </a:rPr>
              <a:t>Automatizar relatórios</a:t>
            </a:r>
            <a:endParaRPr sz="12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75" name="Google Shape;1075;p182"/>
          <p:cNvSpPr/>
          <p:nvPr/>
        </p:nvSpPr>
        <p:spPr>
          <a:xfrm rot="-861285">
            <a:off x="5665583" y="3913169"/>
            <a:ext cx="929314" cy="1220921"/>
          </a:xfrm>
          <a:prstGeom prst="rect">
            <a:avLst/>
          </a:prstGeom>
          <a:solidFill>
            <a:srgbClr val="E499F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76" name="Google Shape;1076;p182"/>
          <p:cNvSpPr txBox="1"/>
          <p:nvPr/>
        </p:nvSpPr>
        <p:spPr>
          <a:xfrm rot="-233892">
            <a:off x="5691316" y="3920605"/>
            <a:ext cx="1019358" cy="111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Indie Flower"/>
                <a:ea typeface="Indie Flower"/>
                <a:cs typeface="Indie Flower"/>
                <a:sym typeface="Indie Flower"/>
              </a:rPr>
              <a:t>Caracterizar</a:t>
            </a:r>
            <a:endParaRPr sz="1200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Indie Flower"/>
                <a:ea typeface="Indie Flower"/>
                <a:cs typeface="Indie Flower"/>
                <a:sym typeface="Indie Flower"/>
              </a:rPr>
              <a:t>variantes</a:t>
            </a:r>
            <a:endParaRPr sz="1200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Indie Flower"/>
                <a:ea typeface="Indie Flower"/>
                <a:cs typeface="Indie Flower"/>
                <a:sym typeface="Indie Flower"/>
              </a:rPr>
              <a:t>do produto</a:t>
            </a:r>
            <a:endParaRPr sz="12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077" name="Google Shape;1077;p182"/>
          <p:cNvSpPr/>
          <p:nvPr/>
        </p:nvSpPr>
        <p:spPr>
          <a:xfrm rot="-1024137">
            <a:off x="4142021" y="3982661"/>
            <a:ext cx="935193" cy="1215282"/>
          </a:xfrm>
          <a:prstGeom prst="rect">
            <a:avLst/>
          </a:prstGeom>
          <a:solidFill>
            <a:srgbClr val="A7D6E5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78" name="Google Shape;1078;p182"/>
          <p:cNvSpPr txBox="1"/>
          <p:nvPr/>
        </p:nvSpPr>
        <p:spPr>
          <a:xfrm rot="1423238">
            <a:off x="4119456" y="4222733"/>
            <a:ext cx="1003039" cy="553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Homemade Apple"/>
                <a:ea typeface="Homemade Apple"/>
                <a:cs typeface="Homemade Apple"/>
                <a:sym typeface="Homemade Apple"/>
              </a:rPr>
              <a:t>Mapear o time</a:t>
            </a:r>
            <a:endParaRPr sz="11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079" name="Google Shape;1079;p182"/>
          <p:cNvSpPr/>
          <p:nvPr/>
        </p:nvSpPr>
        <p:spPr>
          <a:xfrm rot="739365">
            <a:off x="4896054" y="2023311"/>
            <a:ext cx="995229" cy="1323768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80" name="Google Shape;1080;p182"/>
          <p:cNvSpPr txBox="1"/>
          <p:nvPr/>
        </p:nvSpPr>
        <p:spPr>
          <a:xfrm rot="762392">
            <a:off x="5018099" y="2250333"/>
            <a:ext cx="849710" cy="60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othing You Could Do"/>
                <a:ea typeface="Nothing You Could Do"/>
                <a:cs typeface="Nothing You Could Do"/>
                <a:sym typeface="Nothing You Could Do"/>
              </a:rPr>
              <a:t>Outra ideia boa</a:t>
            </a:r>
            <a:endParaRPr sz="12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81" name="Google Shape;1081;p182"/>
          <p:cNvSpPr/>
          <p:nvPr/>
        </p:nvSpPr>
        <p:spPr>
          <a:xfrm rot="691052">
            <a:off x="6456269" y="2357822"/>
            <a:ext cx="925537" cy="1231809"/>
          </a:xfrm>
          <a:prstGeom prst="rect">
            <a:avLst/>
          </a:prstGeom>
          <a:solidFill>
            <a:srgbClr val="A7D6E5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82" name="Google Shape;1082;p182"/>
          <p:cNvSpPr txBox="1"/>
          <p:nvPr/>
        </p:nvSpPr>
        <p:spPr>
          <a:xfrm rot="713319">
            <a:off x="6397706" y="2430877"/>
            <a:ext cx="1042665" cy="627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Homemade Apple"/>
                <a:ea typeface="Homemade Apple"/>
                <a:cs typeface="Homemade Apple"/>
                <a:sym typeface="Homemade Apple"/>
              </a:rPr>
              <a:t>ENviar um survey semanal</a:t>
            </a:r>
            <a:endParaRPr sz="12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083" name="Google Shape;1083;p182"/>
          <p:cNvSpPr/>
          <p:nvPr/>
        </p:nvSpPr>
        <p:spPr>
          <a:xfrm rot="-758489">
            <a:off x="6980405" y="4341039"/>
            <a:ext cx="926664" cy="1223131"/>
          </a:xfrm>
          <a:prstGeom prst="rect">
            <a:avLst/>
          </a:prstGeom>
          <a:solidFill>
            <a:srgbClr val="FBE196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84" name="Google Shape;1084;p182"/>
          <p:cNvSpPr txBox="1"/>
          <p:nvPr/>
        </p:nvSpPr>
        <p:spPr>
          <a:xfrm rot="-733294">
            <a:off x="6924973" y="4428944"/>
            <a:ext cx="946655" cy="56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Nothing You Could Do"/>
                <a:ea typeface="Nothing You Could Do"/>
                <a:cs typeface="Nothing You Could Do"/>
                <a:sym typeface="Nothing You Could Do"/>
              </a:rPr>
              <a:t>Alinhamento semanal de toda equipe</a:t>
            </a:r>
            <a:endParaRPr sz="12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85" name="Google Shape;1085;p182"/>
          <p:cNvSpPr/>
          <p:nvPr/>
        </p:nvSpPr>
        <p:spPr>
          <a:xfrm>
            <a:off x="293899" y="0"/>
            <a:ext cx="1928700" cy="1041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82"/>
          <p:cNvSpPr txBox="1"/>
          <p:nvPr/>
        </p:nvSpPr>
        <p:spPr>
          <a:xfrm>
            <a:off x="0" y="6231500"/>
            <a:ext cx="1245900" cy="6816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15min</a:t>
            </a:r>
            <a:endParaRPr sz="1800"/>
          </a:p>
        </p:txBody>
      </p:sp>
      <p:pic>
        <p:nvPicPr>
          <p:cNvPr id="1087" name="Google Shape;1087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" y="6309667"/>
            <a:ext cx="393950" cy="3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3"/>
          <p:cNvSpPr txBox="1"/>
          <p:nvPr/>
        </p:nvSpPr>
        <p:spPr>
          <a:xfrm>
            <a:off x="104649" y="42400"/>
            <a:ext cx="3800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Canvas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183"/>
          <p:cNvSpPr/>
          <p:nvPr/>
        </p:nvSpPr>
        <p:spPr>
          <a:xfrm>
            <a:off x="25" y="-16602"/>
            <a:ext cx="9144000" cy="6417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83"/>
          <p:cNvSpPr/>
          <p:nvPr/>
        </p:nvSpPr>
        <p:spPr>
          <a:xfrm>
            <a:off x="25" y="625000"/>
            <a:ext cx="4085650" cy="6161867"/>
          </a:xfrm>
          <a:prstGeom prst="flowChartProcess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83"/>
          <p:cNvSpPr txBox="1"/>
          <p:nvPr/>
        </p:nvSpPr>
        <p:spPr>
          <a:xfrm>
            <a:off x="104650" y="928000"/>
            <a:ext cx="3709500" cy="18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É um excelente exercício de aquecimento. Escolha sua melhor ideia do rascunho e evolua ela de diferentes formas.</a:t>
            </a:r>
            <a:endParaRPr sz="1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183"/>
          <p:cNvSpPr txBox="1"/>
          <p:nvPr/>
        </p:nvSpPr>
        <p:spPr>
          <a:xfrm>
            <a:off x="104649" y="42400"/>
            <a:ext cx="38007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Crazy 8s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183"/>
          <p:cNvSpPr txBox="1"/>
          <p:nvPr/>
        </p:nvSpPr>
        <p:spPr>
          <a:xfrm>
            <a:off x="137325" y="2514567"/>
            <a:ext cx="35409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ubstitua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ombine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dapte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odifique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 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roponha novos usos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limine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 </a:t>
            </a:r>
            <a:r>
              <a:rPr lang="pt-BR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eorganize</a:t>
            </a:r>
            <a:endParaRPr sz="2400"/>
          </a:p>
        </p:txBody>
      </p:sp>
      <p:pic>
        <p:nvPicPr>
          <p:cNvPr id="1098" name="Google Shape;1098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050" y="1237064"/>
            <a:ext cx="3428424" cy="518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84"/>
          <p:cNvSpPr/>
          <p:nvPr/>
        </p:nvSpPr>
        <p:spPr>
          <a:xfrm>
            <a:off x="-9" y="0"/>
            <a:ext cx="2454155" cy="6913107"/>
          </a:xfrm>
          <a:prstGeom prst="flowChartProcess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184"/>
          <p:cNvSpPr txBox="1"/>
          <p:nvPr/>
        </p:nvSpPr>
        <p:spPr>
          <a:xfrm>
            <a:off x="220600" y="177802"/>
            <a:ext cx="20847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Crazy 8s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184"/>
          <p:cNvSpPr txBox="1"/>
          <p:nvPr/>
        </p:nvSpPr>
        <p:spPr>
          <a:xfrm>
            <a:off x="246450" y="1523833"/>
            <a:ext cx="21363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Dobre uma folha 3 vezes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8 ideias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5 minutos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rPr lang="pt-BR" i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1 folha de papel</a:t>
            </a: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184"/>
          <p:cNvSpPr/>
          <p:nvPr/>
        </p:nvSpPr>
        <p:spPr>
          <a:xfrm>
            <a:off x="293899" y="0"/>
            <a:ext cx="1928700" cy="1041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546" y="203200"/>
            <a:ext cx="6385054" cy="4788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84"/>
          <p:cNvSpPr txBox="1"/>
          <p:nvPr/>
        </p:nvSpPr>
        <p:spPr>
          <a:xfrm>
            <a:off x="0" y="6176400"/>
            <a:ext cx="1245900" cy="681600"/>
          </a:xfrm>
          <a:prstGeom prst="rect">
            <a:avLst/>
          </a:prstGeom>
          <a:solidFill>
            <a:srgbClr val="46CAE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5min</a:t>
            </a:r>
            <a:endParaRPr sz="1800"/>
          </a:p>
        </p:txBody>
      </p:sp>
      <p:pic>
        <p:nvPicPr>
          <p:cNvPr id="1109" name="Google Shape;1109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0" y="6254567"/>
            <a:ext cx="393950" cy="3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075" y="4002921"/>
            <a:ext cx="3392925" cy="28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Arquitetura da informação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116" name="Google Shape;1116;p1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pt-BR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Organização, estruturação e rotulação de conteúdo de forma eficaz e sustentável</a:t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ans"/>
              <a:buChar char="●"/>
            </a:pPr>
            <a:r>
              <a:rPr lang="pt-BR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“Quais informações são necessárias para o sistema e usuário, de forma que o objetivo possa ser alcançado?”</a:t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ans"/>
              <a:buChar char="●"/>
            </a:pPr>
            <a:r>
              <a:rPr lang="pt-BR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Entregáveis</a:t>
            </a:r>
            <a:endParaRPr sz="2400"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ans"/>
              <a:buChar char="○"/>
            </a:pPr>
            <a:r>
              <a:rPr lang="pt-BR" sz="2400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Organização do esquema</a:t>
            </a:r>
            <a:r>
              <a:rPr lang="pt-BR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endParaRPr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ans"/>
              <a:buChar char="○"/>
            </a:pPr>
            <a:r>
              <a:rPr lang="pt-BR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Definição de estruturas</a:t>
            </a:r>
            <a:endParaRPr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ans"/>
              <a:buChar char="○"/>
            </a:pPr>
            <a:r>
              <a:rPr lang="pt-BR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Mapeamento de processos</a:t>
            </a:r>
            <a:endParaRPr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ans"/>
              <a:buChar char="■"/>
            </a:pPr>
            <a:r>
              <a:rPr lang="pt-BR">
                <a:solidFill>
                  <a:srgbClr val="434343"/>
                </a:solidFill>
                <a:latin typeface="Droid Sans"/>
                <a:ea typeface="Droid Sans"/>
                <a:cs typeface="Droid Sans"/>
                <a:sym typeface="Droid Sans"/>
              </a:rPr>
              <a:t>Casos de uso</a:t>
            </a:r>
            <a:endParaRPr>
              <a:solidFill>
                <a:srgbClr val="434343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057"/>
            <a:ext cx="9144000" cy="610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575" y="3525600"/>
            <a:ext cx="3917350" cy="27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Card sorting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122" name="Google Shape;1122;p1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●"/>
            </a:pPr>
            <a:r>
              <a:rPr lang="pt-BR" sz="2400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“[…] uma técnica empregada para descobrir a representação ou o modelo mental que o</a:t>
            </a:r>
            <a:r>
              <a:rPr lang="pt-BR" sz="2400" u="sng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 usuários</a:t>
            </a:r>
            <a:r>
              <a:rPr lang="pt-BR" sz="2400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elaboram sobre o conjunto de itens de informação”</a:t>
            </a:r>
            <a:endParaRPr sz="2400">
              <a:solidFill>
                <a:srgbClr val="3C3C3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2400"/>
              <a:buFont typeface="Roboto"/>
              <a:buChar char="●"/>
            </a:pPr>
            <a:r>
              <a:rPr lang="pt-BR" sz="2400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Existem vários tipos</a:t>
            </a:r>
            <a:endParaRPr sz="2400">
              <a:solidFill>
                <a:srgbClr val="3C3C3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2400"/>
              <a:buFont typeface="Roboto"/>
              <a:buChar char="○"/>
            </a:pPr>
            <a:r>
              <a:rPr lang="pt-BR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Aberto</a:t>
            </a:r>
            <a:endParaRPr>
              <a:solidFill>
                <a:srgbClr val="3C3C3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2400"/>
              <a:buFont typeface="Roboto"/>
              <a:buChar char="■"/>
            </a:pPr>
            <a:r>
              <a:rPr lang="pt-BR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Pessoas criam os rótulos</a:t>
            </a:r>
            <a:endParaRPr>
              <a:solidFill>
                <a:srgbClr val="3C3C3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2400"/>
              <a:buFont typeface="Roboto"/>
              <a:buChar char="○"/>
            </a:pPr>
            <a:r>
              <a:rPr lang="pt-BR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Fechado</a:t>
            </a:r>
            <a:endParaRPr>
              <a:solidFill>
                <a:srgbClr val="3C3C3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2400"/>
              <a:buFont typeface="Roboto"/>
              <a:buChar char="■"/>
            </a:pPr>
            <a:r>
              <a:rPr lang="pt-BR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Rótulos já vem prontos</a:t>
            </a:r>
            <a:endParaRPr>
              <a:solidFill>
                <a:srgbClr val="3C3C3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2400"/>
              <a:buFont typeface="Roboto"/>
              <a:buChar char="○"/>
            </a:pPr>
            <a:r>
              <a:rPr lang="pt-BR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Reverso</a:t>
            </a:r>
            <a:endParaRPr>
              <a:solidFill>
                <a:srgbClr val="3C3C3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2400"/>
              <a:buFont typeface="Roboto"/>
              <a:buChar char="■"/>
            </a:pPr>
            <a:r>
              <a:rPr lang="pt-BR">
                <a:solidFill>
                  <a:srgbClr val="3C3C3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Rótulos já vem prontos e não criamos novos</a:t>
            </a:r>
            <a:endParaRPr>
              <a:solidFill>
                <a:srgbClr val="3C3C3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186"/>
          <p:cNvSpPr txBox="1"/>
          <p:nvPr/>
        </p:nvSpPr>
        <p:spPr>
          <a:xfrm>
            <a:off x="34050" y="6274350"/>
            <a:ext cx="9075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http://www.maxandriani.art.br/2012/11/20/card-sorting-uma-janela-para-a-mente/</a:t>
            </a:r>
            <a:endParaRPr sz="1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Card sorting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129" name="Google Shape;112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675" y="1749825"/>
            <a:ext cx="6400174" cy="48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88"/>
          <p:cNvSpPr/>
          <p:nvPr/>
        </p:nvSpPr>
        <p:spPr>
          <a:xfrm>
            <a:off x="379375" y="821925"/>
            <a:ext cx="4124400" cy="1021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CONHECIMENTO SOBRE O CLIENTE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35" name="Google Shape;1135;p188"/>
          <p:cNvSpPr/>
          <p:nvPr/>
        </p:nvSpPr>
        <p:spPr>
          <a:xfrm>
            <a:off x="379375" y="2238925"/>
            <a:ext cx="4124400" cy="1021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CONHECIMENTO SOBRE O CONTEXTO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36" name="Google Shape;1136;p188"/>
          <p:cNvSpPr/>
          <p:nvPr/>
        </p:nvSpPr>
        <p:spPr>
          <a:xfrm>
            <a:off x="379375" y="3655925"/>
            <a:ext cx="4124400" cy="1021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OBJETIVOS DE NEGÓCIO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37" name="Google Shape;1137;p188"/>
          <p:cNvSpPr/>
          <p:nvPr/>
        </p:nvSpPr>
        <p:spPr>
          <a:xfrm>
            <a:off x="379375" y="5014575"/>
            <a:ext cx="4124400" cy="1021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CONHECIMENTO TÉCNICO SOBRE INTERAÇÃO DIGITAL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38" name="Google Shape;1138;p188"/>
          <p:cNvSpPr/>
          <p:nvPr/>
        </p:nvSpPr>
        <p:spPr>
          <a:xfrm>
            <a:off x="5360025" y="2908525"/>
            <a:ext cx="2921700" cy="1021500"/>
          </a:xfrm>
          <a:prstGeom prst="roundRect">
            <a:avLst>
              <a:gd name="adj" fmla="val 16667"/>
            </a:avLst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PRODUTO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39" name="Google Shape;1139;p188"/>
          <p:cNvSpPr/>
          <p:nvPr/>
        </p:nvSpPr>
        <p:spPr>
          <a:xfrm>
            <a:off x="4679000" y="1167325"/>
            <a:ext cx="505800" cy="45039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88"/>
          <p:cNvSpPr txBox="1"/>
          <p:nvPr/>
        </p:nvSpPr>
        <p:spPr>
          <a:xfrm>
            <a:off x="2918300" y="437750"/>
            <a:ext cx="15855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PERSONA / UXR</a:t>
            </a:r>
            <a:endParaRPr/>
          </a:p>
        </p:txBody>
      </p:sp>
      <p:sp>
        <p:nvSpPr>
          <p:cNvPr id="1141" name="Google Shape;1141;p188"/>
          <p:cNvSpPr txBox="1"/>
          <p:nvPr/>
        </p:nvSpPr>
        <p:spPr>
          <a:xfrm>
            <a:off x="2042800" y="1866100"/>
            <a:ext cx="24609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JORNADA DO USUARIO</a:t>
            </a:r>
            <a:endParaRPr/>
          </a:p>
        </p:txBody>
      </p:sp>
      <p:sp>
        <p:nvSpPr>
          <p:cNvPr id="1142" name="Google Shape;1142;p188"/>
          <p:cNvSpPr txBox="1"/>
          <p:nvPr/>
        </p:nvSpPr>
        <p:spPr>
          <a:xfrm>
            <a:off x="379375" y="3287925"/>
            <a:ext cx="40041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DEFINICAO DE INDICADORES PARA ETAPAS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189"/>
          <p:cNvPicPr preferRelativeResize="0"/>
          <p:nvPr/>
        </p:nvPicPr>
        <p:blipFill rotWithShape="1">
          <a:blip r:embed="rId3">
            <a:alphaModFix/>
          </a:blip>
          <a:srcRect l="14594" r="46004" b="10289"/>
          <a:stretch/>
        </p:blipFill>
        <p:spPr>
          <a:xfrm>
            <a:off x="3108100" y="1373150"/>
            <a:ext cx="2927800" cy="44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89"/>
          <p:cNvSpPr txBox="1"/>
          <p:nvPr/>
        </p:nvSpPr>
        <p:spPr>
          <a:xfrm>
            <a:off x="1048650" y="516075"/>
            <a:ext cx="7046700" cy="3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Esperando o pescador de Photoshop chegar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A159"/>
        </a:solidFill>
        <a:effectLst/>
      </p:bgPr>
    </p:bg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90"/>
          <p:cNvSpPr txBox="1"/>
          <p:nvPr/>
        </p:nvSpPr>
        <p:spPr>
          <a:xfrm>
            <a:off x="525000" y="1924950"/>
            <a:ext cx="8094000" cy="30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DESENHE A JORNADA DE USUÁRIO PARA A ALGUMA TAREFA DE UMA PESSOA QUE USA SEU SISTEMA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91"/>
          <p:cNvSpPr txBox="1"/>
          <p:nvPr/>
        </p:nvSpPr>
        <p:spPr>
          <a:xfrm>
            <a:off x="1810050" y="2848800"/>
            <a:ext cx="55239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DESIGN DE INTERACAO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5012" y="8"/>
            <a:ext cx="102140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92"/>
          <p:cNvSpPr txBox="1">
            <a:spLocks noGrp="1"/>
          </p:cNvSpPr>
          <p:nvPr>
            <p:ph type="title"/>
          </p:nvPr>
        </p:nvSpPr>
        <p:spPr>
          <a:xfrm>
            <a:off x="457213" y="494763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História</a:t>
            </a:r>
            <a:endParaRPr sz="48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93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As gerações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170" name="Google Shape;117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79" y="1522172"/>
            <a:ext cx="7290450" cy="5259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194" descr="aM1M5R6_460sa_v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89" y="1627400"/>
            <a:ext cx="3737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Características de hardware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177" name="Google Shape;1177;p194"/>
          <p:cNvSpPr txBox="1">
            <a:spLocks noGrp="1"/>
          </p:cNvSpPr>
          <p:nvPr>
            <p:ph type="body" idx="2"/>
          </p:nvPr>
        </p:nvSpPr>
        <p:spPr>
          <a:xfrm>
            <a:off x="4692274" y="2108200"/>
            <a:ext cx="3994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Processador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Memória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Bateria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Visor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Microfone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Headphone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Caixas de som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Câmera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Teclado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Qualidade de conexão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GPS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Droid Sans"/>
              <a:buChar char="●"/>
            </a:pPr>
            <a:r>
              <a:rPr lang="pt-BR" sz="2000">
                <a:latin typeface="Droid Sans"/>
                <a:ea typeface="Droid Sans"/>
                <a:cs typeface="Droid Sans"/>
                <a:sym typeface="Droid Sans"/>
              </a:rPr>
              <a:t>Sensores em geral</a:t>
            </a:r>
            <a:endParaRPr sz="2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Características de hardware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183" name="Google Shape;1183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6073" y="2574152"/>
            <a:ext cx="4789722" cy="26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840" y="2574152"/>
            <a:ext cx="4440437" cy="266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10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Projeto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11" name="Google Shape;511;p110"/>
          <p:cNvSpPr/>
          <p:nvPr/>
        </p:nvSpPr>
        <p:spPr>
          <a:xfrm>
            <a:off x="274913" y="2380952"/>
            <a:ext cx="3705000" cy="3538500"/>
          </a:xfrm>
          <a:prstGeom prst="ellipse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/>
              <a:t>DESIGN</a:t>
            </a:r>
            <a:endParaRPr sz="1900" b="1"/>
          </a:p>
        </p:txBody>
      </p:sp>
      <p:sp>
        <p:nvSpPr>
          <p:cNvPr id="512" name="Google Shape;512;p110"/>
          <p:cNvSpPr/>
          <p:nvPr/>
        </p:nvSpPr>
        <p:spPr>
          <a:xfrm>
            <a:off x="5164088" y="2380952"/>
            <a:ext cx="3705000" cy="3538500"/>
          </a:xfrm>
          <a:prstGeom prst="ellipse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rgbClr val="666666"/>
                </a:solidFill>
              </a:rPr>
              <a:t>DESENVOLVIMENTO</a:t>
            </a:r>
            <a:endParaRPr sz="1900"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Como o usuário interage?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190" name="Google Shape;1190;p196"/>
          <p:cNvSpPr txBox="1"/>
          <p:nvPr/>
        </p:nvSpPr>
        <p:spPr>
          <a:xfrm>
            <a:off x="440375" y="1795225"/>
            <a:ext cx="38268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/>
              <a:t>Computador comum</a:t>
            </a:r>
            <a:endParaRPr sz="2400" b="1"/>
          </a:p>
        </p:txBody>
      </p:sp>
      <p:sp>
        <p:nvSpPr>
          <p:cNvPr id="1191" name="Google Shape;1191;p196"/>
          <p:cNvSpPr txBox="1"/>
          <p:nvPr/>
        </p:nvSpPr>
        <p:spPr>
          <a:xfrm>
            <a:off x="4978500" y="1795225"/>
            <a:ext cx="38268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/>
              <a:t>Dispositivo móvel</a:t>
            </a:r>
            <a:endParaRPr sz="2400" b="1"/>
          </a:p>
        </p:txBody>
      </p:sp>
      <p:grpSp>
        <p:nvGrpSpPr>
          <p:cNvPr id="1192" name="Google Shape;1192;p196"/>
          <p:cNvGrpSpPr/>
          <p:nvPr/>
        </p:nvGrpSpPr>
        <p:grpSpPr>
          <a:xfrm>
            <a:off x="585283" y="2591757"/>
            <a:ext cx="7973433" cy="4064168"/>
            <a:chOff x="238200" y="2749150"/>
            <a:chExt cx="7367800" cy="3652200"/>
          </a:xfrm>
        </p:grpSpPr>
        <p:sp>
          <p:nvSpPr>
            <p:cNvPr id="1193" name="Google Shape;1193;p196"/>
            <p:cNvSpPr/>
            <p:nvPr/>
          </p:nvSpPr>
          <p:spPr>
            <a:xfrm>
              <a:off x="238200" y="2749150"/>
              <a:ext cx="4168500" cy="36522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96"/>
            <p:cNvSpPr/>
            <p:nvPr/>
          </p:nvSpPr>
          <p:spPr>
            <a:xfrm>
              <a:off x="3437500" y="2749150"/>
              <a:ext cx="4168500" cy="36522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196"/>
          <p:cNvSpPr txBox="1"/>
          <p:nvPr/>
        </p:nvSpPr>
        <p:spPr>
          <a:xfrm>
            <a:off x="1826150" y="3017125"/>
            <a:ext cx="18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Usuário sentado</a:t>
            </a:r>
            <a:endParaRPr/>
          </a:p>
        </p:txBody>
      </p:sp>
      <p:sp>
        <p:nvSpPr>
          <p:cNvPr id="1196" name="Google Shape;1196;p196"/>
          <p:cNvSpPr txBox="1"/>
          <p:nvPr/>
        </p:nvSpPr>
        <p:spPr>
          <a:xfrm>
            <a:off x="1004600" y="4254225"/>
            <a:ext cx="219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capacidade de processamento ajustável</a:t>
            </a:r>
            <a:endParaRPr/>
          </a:p>
        </p:txBody>
      </p:sp>
      <p:sp>
        <p:nvSpPr>
          <p:cNvPr id="1197" name="Google Shape;1197;p196"/>
          <p:cNvSpPr txBox="1"/>
          <p:nvPr/>
        </p:nvSpPr>
        <p:spPr>
          <a:xfrm>
            <a:off x="5425500" y="3017125"/>
            <a:ext cx="202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vertical, toque c/ ponta d.comos dedos</a:t>
            </a:r>
            <a:endParaRPr/>
          </a:p>
        </p:txBody>
      </p:sp>
      <p:sp>
        <p:nvSpPr>
          <p:cNvPr id="1198" name="Google Shape;1198;p196"/>
          <p:cNvSpPr txBox="1"/>
          <p:nvPr/>
        </p:nvSpPr>
        <p:spPr>
          <a:xfrm>
            <a:off x="1409325" y="3503425"/>
            <a:ext cx="21939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Teclado e mouse mais acessíveis</a:t>
            </a:r>
            <a:endParaRPr/>
          </a:p>
        </p:txBody>
      </p:sp>
      <p:sp>
        <p:nvSpPr>
          <p:cNvPr id="1199" name="Google Shape;1199;p196"/>
          <p:cNvSpPr txBox="1"/>
          <p:nvPr/>
        </p:nvSpPr>
        <p:spPr>
          <a:xfrm>
            <a:off x="5696825" y="3731700"/>
            <a:ext cx="9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Dedos</a:t>
            </a:r>
            <a:endParaRPr/>
          </a:p>
        </p:txBody>
      </p:sp>
      <p:sp>
        <p:nvSpPr>
          <p:cNvPr id="1200" name="Google Shape;1200;p196"/>
          <p:cNvSpPr txBox="1"/>
          <p:nvPr/>
        </p:nvSpPr>
        <p:spPr>
          <a:xfrm>
            <a:off x="1409325" y="5338175"/>
            <a:ext cx="202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janelas multitarefa</a:t>
            </a:r>
            <a:endParaRPr/>
          </a:p>
        </p:txBody>
      </p:sp>
      <p:sp>
        <p:nvSpPr>
          <p:cNvPr id="1201" name="Google Shape;1201;p196"/>
          <p:cNvSpPr txBox="1"/>
          <p:nvPr/>
        </p:nvSpPr>
        <p:spPr>
          <a:xfrm>
            <a:off x="5681100" y="4230875"/>
            <a:ext cx="24216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Processadores otimizados para GPU</a:t>
            </a:r>
            <a:endParaRPr/>
          </a:p>
        </p:txBody>
      </p:sp>
      <p:sp>
        <p:nvSpPr>
          <p:cNvPr id="1202" name="Google Shape;1202;p196"/>
          <p:cNvSpPr txBox="1"/>
          <p:nvPr/>
        </p:nvSpPr>
        <p:spPr>
          <a:xfrm>
            <a:off x="5718400" y="4955250"/>
            <a:ext cx="78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portátil</a:t>
            </a:r>
            <a:endParaRPr/>
          </a:p>
        </p:txBody>
      </p:sp>
      <p:sp>
        <p:nvSpPr>
          <p:cNvPr id="1203" name="Google Shape;1203;p196"/>
          <p:cNvSpPr txBox="1"/>
          <p:nvPr/>
        </p:nvSpPr>
        <p:spPr>
          <a:xfrm>
            <a:off x="6819075" y="4955250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Praticidade</a:t>
            </a:r>
            <a:endParaRPr/>
          </a:p>
        </p:txBody>
      </p:sp>
      <p:sp>
        <p:nvSpPr>
          <p:cNvPr id="1204" name="Google Shape;1204;p196"/>
          <p:cNvSpPr txBox="1"/>
          <p:nvPr/>
        </p:nvSpPr>
        <p:spPr>
          <a:xfrm>
            <a:off x="5681100" y="5533725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Acesso</a:t>
            </a:r>
            <a:endParaRPr/>
          </a:p>
        </p:txBody>
      </p:sp>
      <p:sp>
        <p:nvSpPr>
          <p:cNvPr id="1205" name="Google Shape;1205;p196"/>
          <p:cNvSpPr txBox="1"/>
          <p:nvPr/>
        </p:nvSpPr>
        <p:spPr>
          <a:xfrm>
            <a:off x="6599825" y="5533725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Contraste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Luminosidade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97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Restrições de UX para mobile</a:t>
            </a:r>
            <a:endParaRPr sz="1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aphicFrame>
        <p:nvGraphicFramePr>
          <p:cNvPr id="1211" name="Google Shape;1211;p197"/>
          <p:cNvGraphicFramePr/>
          <p:nvPr/>
        </p:nvGraphicFramePr>
        <p:xfrm>
          <a:off x="213375" y="16355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{AE399CAF-8C00-4744-8F5D-23CCBB32A747}</a:tableStyleId>
              </a:tblPr>
              <a:tblGrid>
                <a:gridCol w="290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Dispositivo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Ambiente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Humano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550">
                <a:tc rowSpan="7">
                  <a:txBody>
                    <a:bodyPr/>
                    <a:lstStyle/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Tamanho pequeno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Teclado T9 e QWERTY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Tela pequena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Qualidade de câmera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 b="1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Uso de Bateria</a:t>
                      </a:r>
                      <a:endParaRPr sz="1600" b="1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 b="1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Qualidade de conexão</a:t>
                      </a:r>
                      <a:endParaRPr sz="1600" b="1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Qualidade de microfone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Nível do som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Acelerômetro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Precisão de sensores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91425" marR="91425" marT="121900" marB="121900"/>
                </a:tc>
                <a:tc rowSpan="7">
                  <a:txBody>
                    <a:bodyPr/>
                    <a:lstStyle/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Qualquer ambiente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Guardado em qualquer lugar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Luz atrapalha visão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Intempéries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Uso proibido em alguns locais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 b="1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Não há conexão em todo local</a:t>
                      </a:r>
                      <a:endParaRPr sz="1600" b="1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Falta eletricidade em alguns locais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Custos de conexão e aparelhos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91425" marR="91425" marT="121900" marB="121900"/>
                </a:tc>
                <a:tc rowSpan="7">
                  <a:txBody>
                    <a:bodyPr/>
                    <a:lstStyle/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 b="1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Distração</a:t>
                      </a:r>
                      <a:endParaRPr sz="1600" b="1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Diferentes linguagens e culturas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Necessário foco constante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Teclado alfanumérico ainda é desafiador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Uso inaceitável em certas circunstâncias sociais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Dificuldade de visão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Dificuldade de audição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  <a:p>
                      <a:pPr marL="609600" lvl="0" indent="-406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Droid Sans"/>
                        <a:buChar char="●"/>
                      </a:pPr>
                      <a:r>
                        <a:rPr lang="pt-BR" sz="1600"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Memória fraca</a:t>
                      </a:r>
                      <a:endParaRPr sz="1600"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5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5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5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5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5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36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2300483"/>
            <a:ext cx="540067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98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Toque != Clique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99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Sobre medidas do dedo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23" name="Google Shape;1223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6602"/>
            <a:ext cx="9320551" cy="525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00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Thumb zones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29" name="Google Shape;122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3188"/>
            <a:ext cx="8839202" cy="449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01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Thumb zones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35" name="Google Shape;1235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00" y="2120625"/>
            <a:ext cx="4291226" cy="38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641" y="2120623"/>
            <a:ext cx="3551159" cy="38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02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Lei de Fitts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242" name="Google Shape;1242;p202"/>
          <p:cNvSpPr txBox="1"/>
          <p:nvPr/>
        </p:nvSpPr>
        <p:spPr>
          <a:xfrm>
            <a:off x="252900" y="1870950"/>
            <a:ext cx="8725800" cy="4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“É um modelo de movimento humano que prevê o tempo necessário para rapidamente mover a uma área designada com base na distância e tamanho desta área”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03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Lei de Fitts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48" name="Google Shape;1248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2499863"/>
            <a:ext cx="79438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04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Lei de Hick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254" name="Google Shape;1254;p204"/>
          <p:cNvSpPr txBox="1"/>
          <p:nvPr/>
        </p:nvSpPr>
        <p:spPr>
          <a:xfrm>
            <a:off x="252900" y="1870950"/>
            <a:ext cx="8725800" cy="4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</a:rPr>
              <a:t>“O tempo que leva para fazer uma decisão aumenta com o número de opções apresentadas.”</a:t>
            </a:r>
            <a:endParaRPr/>
          </a:p>
        </p:txBody>
      </p:sp>
      <p:pic>
        <p:nvPicPr>
          <p:cNvPr id="1255" name="Google Shape;1255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3229375"/>
            <a:ext cx="54483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863" y="2588675"/>
            <a:ext cx="561022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205"/>
          <p:cNvSpPr txBox="1">
            <a:spLocks noGrp="1"/>
          </p:cNvSpPr>
          <p:nvPr>
            <p:ph type="title"/>
          </p:nvPr>
        </p:nvSpPr>
        <p:spPr>
          <a:xfrm>
            <a:off x="457200" y="173038"/>
            <a:ext cx="8229600" cy="11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Gestos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262" name="Google Shape;1262;p205"/>
          <p:cNvSpPr txBox="1"/>
          <p:nvPr/>
        </p:nvSpPr>
        <p:spPr>
          <a:xfrm>
            <a:off x="4212000" y="6122000"/>
            <a:ext cx="4932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http://somerandomdude.com/work/cue/</a:t>
            </a:r>
            <a:endParaRPr/>
          </a:p>
        </p:txBody>
      </p:sp>
      <p:pic>
        <p:nvPicPr>
          <p:cNvPr id="1263" name="Google Shape;1263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9087" y="2678558"/>
            <a:ext cx="46291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oogle Quantu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3826</Words>
  <Application>Microsoft Office PowerPoint</Application>
  <PresentationFormat>Apresentação na tela (4:3)</PresentationFormat>
  <Paragraphs>870</Paragraphs>
  <Slides>149</Slides>
  <Notes>149</Notes>
  <HiddenSlides>4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9</vt:i4>
      </vt:variant>
      <vt:variant>
        <vt:lpstr>Títulos de slides</vt:lpstr>
      </vt:variant>
      <vt:variant>
        <vt:i4>149</vt:i4>
      </vt:variant>
    </vt:vector>
  </HeadingPairs>
  <TitlesOfParts>
    <vt:vector size="170" baseType="lpstr">
      <vt:lpstr>Arial</vt:lpstr>
      <vt:lpstr>Roboto Condensed</vt:lpstr>
      <vt:lpstr>Indie Flower</vt:lpstr>
      <vt:lpstr>Roboto</vt:lpstr>
      <vt:lpstr>Oswald</vt:lpstr>
      <vt:lpstr>Nothing You Could Do</vt:lpstr>
      <vt:lpstr>Open Sans</vt:lpstr>
      <vt:lpstr>Lato</vt:lpstr>
      <vt:lpstr>Droid Sans</vt:lpstr>
      <vt:lpstr>Homemade Apple</vt:lpstr>
      <vt:lpstr>Impact</vt:lpstr>
      <vt:lpstr>Pacifico</vt:lpstr>
      <vt:lpstr>Biz</vt:lpstr>
      <vt:lpstr>Google Quantum</vt:lpstr>
      <vt:lpstr>Custom</vt:lpstr>
      <vt:lpstr>Custom</vt:lpstr>
      <vt:lpstr>Biz</vt:lpstr>
      <vt:lpstr>Simple Light</vt:lpstr>
      <vt:lpstr>Material</vt:lpstr>
      <vt:lpstr>Custom</vt:lpstr>
      <vt:lpstr>Simple Light</vt:lpstr>
      <vt:lpstr>Apresentação do PowerPoint</vt:lpstr>
      <vt:lpstr>Apresentação</vt:lpstr>
      <vt:lpstr>Escreva 2 palavras em uma folha. Pode ser objetos ou características</vt:lpstr>
      <vt:lpstr>Desenhe um super-herói com as palavras que a pessoa do lado escreveu </vt:lpstr>
      <vt:lpstr>Apresentação do PowerPoint</vt:lpstr>
      <vt:lpstr>Apresentação do PowerPoint</vt:lpstr>
      <vt:lpstr>Apresentação do PowerPoint</vt:lpstr>
      <vt:lpstr>Apresentação do PowerPoint</vt:lpstr>
      <vt:lpstr>Projeto</vt:lpstr>
      <vt:lpstr>O Projeto </vt:lpstr>
      <vt:lpstr>Programa do curso</vt:lpstr>
      <vt:lpstr>Apresentação do PowerPoint</vt:lpstr>
      <vt:lpstr>Apresentação do PowerPoint</vt:lpstr>
      <vt:lpstr>Apresentação do PowerPoint</vt:lpstr>
      <vt:lpstr>ISO 9241-210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UX, por Dan Saffer</vt:lpstr>
      <vt:lpstr>UX não é só o visível</vt:lpstr>
      <vt:lpstr> UI e UX</vt:lpstr>
      <vt:lpstr> UI e UX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4 abordagens mais conhecidas</vt:lpstr>
      <vt:lpstr>Apresentação do PowerPoint</vt:lpstr>
      <vt:lpstr>Artefatos de design para software</vt:lpstr>
      <vt:lpstr>Prática 1 - 10 MINUTOS</vt:lpstr>
      <vt:lpstr>Prática 1 - 10 MINUTOS</vt:lpstr>
      <vt:lpstr>Planejando o aplicativo</vt:lpstr>
      <vt:lpstr>3 funcionalidades do PizzaApp</vt:lpstr>
      <vt:lpstr>PizzaApp</vt:lpstr>
      <vt:lpstr>O que você faria no primeiro dia?</vt:lpstr>
      <vt:lpstr>O que você faria no primeiro dia?</vt:lpstr>
      <vt:lpstr>User Centered Design</vt:lpstr>
      <vt:lpstr>User Centered Design</vt:lpstr>
      <vt:lpstr>Apresentação do PowerPoint</vt:lpstr>
      <vt:lpstr>Persona</vt:lpstr>
      <vt:lpstr>Como priorizar a persona</vt:lpstr>
      <vt:lpstr>Apresentação do PowerPoint</vt:lpstr>
      <vt:lpstr>Criemos uma persona</vt:lpstr>
      <vt:lpstr>Persona</vt:lpstr>
      <vt:lpstr>Caso de uso para a persona</vt:lpstr>
      <vt:lpstr>Persona</vt:lpstr>
      <vt:lpstr>Apresentação do PowerPoint</vt:lpstr>
      <vt:lpstr>Persona</vt:lpstr>
      <vt:lpstr>Persona</vt:lpstr>
      <vt:lpstr>Persona</vt:lpstr>
      <vt:lpstr>Apresentação do PowerPoint</vt:lpstr>
      <vt:lpstr>User journeys (jornadas de usuário)</vt:lpstr>
      <vt:lpstr>User journeys (jornadas de usuário)</vt:lpstr>
      <vt:lpstr>User journeys (jornadas de usuário)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Grupos</vt:lpstr>
      <vt:lpstr>Apresentação do PowerPoint</vt:lpstr>
      <vt:lpstr>Apresentação dos grupos</vt:lpstr>
      <vt:lpstr>Vamos priorizar?</vt:lpstr>
      <vt:lpstr>Apresentação do PowerPoint</vt:lpstr>
      <vt:lpstr>Apresentação do PowerPoint</vt:lpstr>
      <vt:lpstr>Apresentação do PowerPoint</vt:lpstr>
      <vt:lpstr>Apresentação do PowerPoint</vt:lpstr>
      <vt:lpstr>Arquitetura da informação</vt:lpstr>
      <vt:lpstr>Card sorting</vt:lpstr>
      <vt:lpstr>Card sorting</vt:lpstr>
      <vt:lpstr>Apresentação do PowerPoint</vt:lpstr>
      <vt:lpstr>Apresentação do PowerPoint</vt:lpstr>
      <vt:lpstr>Apresentação do PowerPoint</vt:lpstr>
      <vt:lpstr>Apresentação do PowerPoint</vt:lpstr>
      <vt:lpstr> História</vt:lpstr>
      <vt:lpstr>As gerações</vt:lpstr>
      <vt:lpstr>Características de hardware</vt:lpstr>
      <vt:lpstr>Características de hardware</vt:lpstr>
      <vt:lpstr>Como o usuário interage?</vt:lpstr>
      <vt:lpstr>Restrições de UX para mobile</vt:lpstr>
      <vt:lpstr> Toque != Clique</vt:lpstr>
      <vt:lpstr> Sobre medidas do dedo</vt:lpstr>
      <vt:lpstr>Thumb zones</vt:lpstr>
      <vt:lpstr>Thumb zones</vt:lpstr>
      <vt:lpstr>Lei de Fitts</vt:lpstr>
      <vt:lpstr>Lei de Fitts</vt:lpstr>
      <vt:lpstr>Lei de Hick</vt:lpstr>
      <vt:lpstr> Gestos</vt:lpstr>
      <vt:lpstr> Funcionalidades percebíveis</vt:lpstr>
      <vt:lpstr>Novamente, o contexto</vt:lpstr>
      <vt:lpstr> Tabbar</vt:lpstr>
      <vt:lpstr>Barra de ações (Toolbar)</vt:lpstr>
      <vt:lpstr> Hamburger menu/Sliding menu</vt:lpstr>
      <vt:lpstr> Dashboard</vt:lpstr>
      <vt:lpstr>Segmented Control (Abas) </vt:lpstr>
      <vt:lpstr> Filmstrip</vt:lpstr>
      <vt:lpstr> Drill-down</vt:lpstr>
      <vt:lpstr>Spinner</vt:lpstr>
      <vt:lpstr> Spinner wheel</vt:lpstr>
      <vt:lpstr> Pilha vertical</vt:lpstr>
      <vt:lpstr> Stepping</vt:lpstr>
      <vt:lpstr> Window Shade</vt:lpstr>
      <vt:lpstr> Pop-up com ações rápidas</vt:lpstr>
      <vt:lpstr>Pull to refresh </vt:lpstr>
      <vt:lpstr>Lista infinita</vt:lpstr>
      <vt:lpstr> Sliding to *</vt:lpstr>
      <vt:lpstr> Menu contextual</vt:lpstr>
      <vt:lpstr> Duplo toque para zoom</vt:lpstr>
      <vt:lpstr> Pinch para zoom</vt:lpstr>
      <vt:lpstr> Toasts/Snackbar</vt:lpstr>
      <vt:lpstr> Progress Dialog</vt:lpstr>
      <vt:lpstr>Alert Dialog </vt:lpstr>
      <vt:lpstr> Notificações</vt:lpstr>
      <vt:lpstr>Apresentação do PowerPoint</vt:lpstr>
      <vt:lpstr>Apresentação do PowerPoint</vt:lpstr>
      <vt:lpstr>Apresentação do PowerPoint</vt:lpstr>
      <vt:lpstr>Validação com entrevista</vt:lpstr>
      <vt:lpstr>A entrevista</vt:lpstr>
      <vt:lpstr>Prática em grupo</vt:lpstr>
      <vt:lpstr>Você pode estar tentando testar algo aqui: Ex.: Será que meu app está bonito e funcional?</vt:lpstr>
      <vt:lpstr>Prática em grupos</vt:lpstr>
      <vt:lpstr>Grupos</vt:lpstr>
      <vt:lpstr>Apresentação do PowerPoint</vt:lpstr>
      <vt:lpstr>Apresentação do PowerPoint</vt:lpstr>
      <vt:lpstr>Apresentação do PowerPoint</vt:lpstr>
      <vt:lpstr>Apresentação do PowerPoint</vt:lpstr>
      <vt:lpstr>Criação</vt:lpstr>
      <vt:lpstr>Prototipação e preparação de entrevista</vt:lpstr>
      <vt:lpstr>Lições aprendidas</vt:lpstr>
      <vt:lpstr>Design de interação</vt:lpstr>
      <vt:lpstr>Padrões</vt:lpstr>
      <vt:lpstr>Carregamento de informações que pode demorar mais de 0.5 segundo</vt:lpstr>
      <vt:lpstr>Erro em alguma operação</vt:lpstr>
      <vt:lpstr>Notícias</vt:lpstr>
      <vt:lpstr>Apresentação do PowerPoint</vt:lpstr>
      <vt:lpstr>Apresentação do PowerPoint</vt:lpstr>
      <vt:lpstr>Apresentação do PowerPoint</vt:lpstr>
      <vt:lpstr>Links interessantes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Huilson Lorenzi</cp:lastModifiedBy>
  <cp:revision>1</cp:revision>
  <dcterms:modified xsi:type="dcterms:W3CDTF">2024-03-12T23:14:30Z</dcterms:modified>
</cp:coreProperties>
</file>